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60"/>
    <p:restoredTop sz="94643"/>
  </p:normalViewPr>
  <p:slideViewPr>
    <p:cSldViewPr snapToGrid="0" snapToObjects="1">
      <p:cViewPr varScale="1">
        <p:scale>
          <a:sx n="100" d="100"/>
          <a:sy n="100" d="100"/>
        </p:scale>
        <p:origin x="168" y="2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6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260920 sitio con ia 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35204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3401568"/>
            <a:ext cx="12191695" cy="3456432"/>
          </a:xfrm>
          <a:prstGeom prst="rect">
            <a:avLst/>
          </a:prstGeom>
          <a:solidFill>
            <a:srgbClr val="0E264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85800" y="3703320"/>
            <a:ext cx="10698480" cy="914400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l"/>
            <a:r>
              <a:rPr sz="4000" b="1" dirty="0">
                <a:solidFill>
                  <a:srgbClr val="FFFFFF"/>
                </a:solidFill>
                <a:latin typeface="Aptos"/>
              </a:rPr>
              <a:t>PONENCIAS ABIERTAS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4681728"/>
            <a:ext cx="10607040" cy="658368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l"/>
            <a:r>
              <a:rPr sz="2400" b="0">
                <a:solidFill>
                  <a:srgbClr val="DCEBF4"/>
                </a:solidFill>
                <a:latin typeface="Aptos"/>
              </a:rPr>
              <a:t>Una invitación a investigar, compartir y transformar la Educación Matemática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5559552"/>
            <a:ext cx="9784080" cy="411480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l"/>
            <a:r>
              <a:rPr sz="1900" b="1">
                <a:solidFill>
                  <a:srgbClr val="F4B337"/>
                </a:solidFill>
                <a:latin typeface="Aptos"/>
              </a:rPr>
              <a:t>Guía para profesores y estudiantes universitarios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1520" y="6108192"/>
            <a:ext cx="10058400" cy="320040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l"/>
            <a:r>
              <a:rPr sz="1600" b="1">
                <a:solidFill>
                  <a:srgbClr val="FFFFFF"/>
                </a:solidFill>
                <a:latin typeface="Aptos"/>
              </a:rPr>
              <a:t>XVII CIAEM · Barranquilla, Colombia · 27 junio – 3 julio 2027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881360" cy="2743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100" b="1" i="0">
                <a:solidFill>
                  <a:srgbClr val="009999"/>
                </a:solidFill>
                <a:latin typeface="Aptos"/>
              </a:rPr>
              <a:t>01 · PARTICIPACIÓN ACADÉMICA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621792"/>
            <a:ext cx="1097280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3200" b="1" i="0">
                <a:solidFill>
                  <a:srgbClr val="0E2648"/>
                </a:solidFill>
                <a:latin typeface="Aptos"/>
              </a:rPr>
              <a:t>¿Qué son las ponencias abiertas?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1261872"/>
            <a:ext cx="105156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777240" y="1508760"/>
            <a:ext cx="10607040" cy="8229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600" b="1" i="0">
                <a:solidFill>
                  <a:srgbClr val="0E2648"/>
                </a:solidFill>
                <a:latin typeface="Aptos"/>
              </a:rPr>
              <a:t>Son propuestas que cualquier académico o estudiante puede presentar, de acuerdo con las modalidades y los temas del congreso.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77240" y="2651760"/>
            <a:ext cx="3383280" cy="205740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77240" y="2651760"/>
            <a:ext cx="82296" cy="205740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78408" y="2788920"/>
            <a:ext cx="303580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100" b="1" i="0">
                <a:solidFill>
                  <a:srgbClr val="0E2648"/>
                </a:solidFill>
                <a:latin typeface="Aptos"/>
              </a:rPr>
              <a:t>INVESTIGACIÓN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78408" y="3218688"/>
            <a:ext cx="3017520" cy="138074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0" i="0">
                <a:solidFill>
                  <a:srgbClr val="23303D"/>
                </a:solidFill>
                <a:latin typeface="Aptos"/>
              </a:rPr>
              <a:t>Resultados, preguntas y avances de investigación en Educación Matemática.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89120" y="2651760"/>
            <a:ext cx="3383280" cy="205740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389120" y="2651760"/>
            <a:ext cx="82296" cy="2057400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590288" y="2788920"/>
            <a:ext cx="303580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100" b="1" i="0">
                <a:solidFill>
                  <a:srgbClr val="0E2648"/>
                </a:solidFill>
                <a:latin typeface="Aptos"/>
              </a:rPr>
              <a:t>EXPERIENCIAS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0288" y="3218688"/>
            <a:ext cx="3017520" cy="138074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0" i="0">
                <a:solidFill>
                  <a:srgbClr val="23303D"/>
                </a:solidFill>
                <a:latin typeface="Aptos"/>
              </a:rPr>
              <a:t>Prácticas docentes, propuestas pedagógicas y aprendizajes de aula.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01000" y="2651760"/>
            <a:ext cx="3383280" cy="205740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8001000" y="2651760"/>
            <a:ext cx="82296" cy="2057400"/>
          </a:xfrm>
          <a:prstGeom prst="rect">
            <a:avLst/>
          </a:prstGeom>
          <a:solidFill>
            <a:srgbClr val="E668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202168" y="2788920"/>
            <a:ext cx="303580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100" b="1" i="0">
                <a:solidFill>
                  <a:srgbClr val="0E2648"/>
                </a:solidFill>
                <a:latin typeface="Aptos"/>
              </a:rPr>
              <a:t>CREACIÓN Y DEBATE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02168" y="3218688"/>
            <a:ext cx="3017520" cy="138074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0" i="0">
                <a:solidFill>
                  <a:srgbClr val="23303D"/>
                </a:solidFill>
                <a:latin typeface="Aptos"/>
              </a:rPr>
              <a:t>Recursos visuales, talleres participativos y formatos audiovisuales.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68680" y="4986487"/>
            <a:ext cx="10515600" cy="954107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800" b="1" i="0" dirty="0">
                <a:solidFill>
                  <a:srgbClr val="185C91"/>
                </a:solidFill>
                <a:latin typeface="Aptos"/>
              </a:rPr>
              <a:t>La </a:t>
            </a:r>
            <a:r>
              <a:rPr sz="2800" b="1" i="0" dirty="0" err="1">
                <a:solidFill>
                  <a:srgbClr val="185C91"/>
                </a:solidFill>
                <a:latin typeface="Aptos"/>
              </a:rPr>
              <a:t>participación</a:t>
            </a:r>
            <a:r>
              <a:rPr sz="2800" b="1" i="0" dirty="0">
                <a:solidFill>
                  <a:srgbClr val="185C91"/>
                </a:solidFill>
                <a:latin typeface="Aptos"/>
              </a:rPr>
              <a:t> es </a:t>
            </a:r>
            <a:r>
              <a:rPr sz="2800" b="1" i="0" dirty="0" err="1">
                <a:solidFill>
                  <a:srgbClr val="185C91"/>
                </a:solidFill>
                <a:latin typeface="Aptos"/>
              </a:rPr>
              <a:t>presencial</a:t>
            </a:r>
            <a:r>
              <a:rPr sz="2800" b="1" i="0" dirty="0">
                <a:solidFill>
                  <a:srgbClr val="185C91"/>
                </a:solidFill>
                <a:latin typeface="Aptos"/>
              </a:rPr>
              <a:t>. Las </a:t>
            </a:r>
            <a:r>
              <a:rPr sz="2800" b="1" i="0" dirty="0" err="1">
                <a:solidFill>
                  <a:srgbClr val="185C91"/>
                </a:solidFill>
                <a:latin typeface="Aptos"/>
              </a:rPr>
              <a:t>ponencias</a:t>
            </a:r>
            <a:r>
              <a:rPr sz="2800" b="1" i="0" dirty="0">
                <a:solidFill>
                  <a:srgbClr val="185C91"/>
                </a:solidFill>
                <a:latin typeface="Aptos"/>
              </a:rPr>
              <a:t> </a:t>
            </a:r>
            <a:r>
              <a:rPr sz="2800" b="1" i="0" dirty="0" err="1">
                <a:solidFill>
                  <a:srgbClr val="185C91"/>
                </a:solidFill>
                <a:latin typeface="Aptos"/>
              </a:rPr>
              <a:t>abiertas</a:t>
            </a:r>
            <a:r>
              <a:rPr sz="2800" b="1" i="0" dirty="0">
                <a:solidFill>
                  <a:srgbClr val="185C91"/>
                </a:solidFill>
                <a:latin typeface="Aptos"/>
              </a:rPr>
              <a:t> </a:t>
            </a:r>
            <a:r>
              <a:rPr sz="2800" b="1" i="0" dirty="0" err="1">
                <a:solidFill>
                  <a:srgbClr val="185C91"/>
                </a:solidFill>
                <a:latin typeface="Aptos"/>
              </a:rPr>
              <a:t>deben</a:t>
            </a:r>
            <a:r>
              <a:rPr sz="2800" b="1" i="0" dirty="0">
                <a:solidFill>
                  <a:srgbClr val="185C91"/>
                </a:solidFill>
                <a:latin typeface="Aptos"/>
              </a:rPr>
              <a:t> </a:t>
            </a:r>
            <a:r>
              <a:rPr sz="2800" b="1" i="0" dirty="0" err="1">
                <a:solidFill>
                  <a:srgbClr val="185C91"/>
                </a:solidFill>
                <a:latin typeface="Aptos"/>
              </a:rPr>
              <a:t>presentarse</a:t>
            </a:r>
            <a:r>
              <a:rPr sz="2800" b="1" i="0" dirty="0">
                <a:solidFill>
                  <a:srgbClr val="185C91"/>
                </a:solidFill>
                <a:latin typeface="Aptos"/>
              </a:rPr>
              <a:t> </a:t>
            </a:r>
            <a:r>
              <a:rPr sz="2800" b="1" i="0" dirty="0" err="1">
                <a:solidFill>
                  <a:srgbClr val="185C91"/>
                </a:solidFill>
                <a:latin typeface="Aptos"/>
              </a:rPr>
              <a:t>en</a:t>
            </a:r>
            <a:r>
              <a:rPr sz="2800" b="1" i="0" dirty="0">
                <a:solidFill>
                  <a:srgbClr val="185C91"/>
                </a:solidFill>
                <a:latin typeface="Aptos"/>
              </a:rPr>
              <a:t> el </a:t>
            </a:r>
            <a:r>
              <a:rPr sz="2800" b="1" i="0" dirty="0" err="1">
                <a:solidFill>
                  <a:srgbClr val="185C91"/>
                </a:solidFill>
                <a:latin typeface="Aptos"/>
              </a:rPr>
              <a:t>congreso</a:t>
            </a:r>
            <a:r>
              <a:rPr sz="2800" b="1" i="0" dirty="0">
                <a:solidFill>
                  <a:srgbClr val="185C91"/>
                </a:solidFill>
                <a:latin typeface="Aptos"/>
              </a:rPr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0080" y="6510528"/>
            <a:ext cx="9875520" cy="182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900" b="0" i="0">
                <a:solidFill>
                  <a:srgbClr val="5B6C7B"/>
                </a:solidFill>
                <a:latin typeface="Aptos"/>
              </a:rPr>
              <a:t>XVII CIAEM  •  Barranquilla, Colombia  •  27 junio – 3 julio 2027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r"/>
            <a:r>
              <a:rPr sz="1000" b="1" i="0">
                <a:solidFill>
                  <a:srgbClr val="5B6C7B"/>
                </a:solidFill>
                <a:latin typeface="Aptos"/>
              </a:rPr>
              <a:t>02</a:t>
            </a:r>
          </a:p>
        </p:txBody>
      </p:sp>
      <p:sp>
        <p:nvSpPr>
          <p:cNvPr id="21" name="Oval 20"/>
          <p:cNvSpPr/>
          <p:nvPr/>
        </p:nvSpPr>
        <p:spPr>
          <a:xfrm>
            <a:off x="10927080" y="256032"/>
            <a:ext cx="384048" cy="38404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Oval 21"/>
          <p:cNvSpPr/>
          <p:nvPr/>
        </p:nvSpPr>
        <p:spPr>
          <a:xfrm>
            <a:off x="11045952" y="164592"/>
            <a:ext cx="201168" cy="201168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372600" y="219456"/>
            <a:ext cx="1463040" cy="4114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sz="1300" b="1">
                <a:solidFill>
                  <a:srgbClr val="0E2648"/>
                </a:solidFill>
                <a:latin typeface="Aptos Display"/>
              </a:rPr>
              <a:t>XVII CIAEM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881360" cy="2743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100" b="1" i="0">
                <a:solidFill>
                  <a:srgbClr val="009999"/>
                </a:solidFill>
                <a:latin typeface="Aptos"/>
              </a:rPr>
              <a:t>02 · ELIGE EL FORMATO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621792"/>
            <a:ext cx="1097280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3200" b="1" i="0">
                <a:solidFill>
                  <a:srgbClr val="0E2648"/>
                </a:solidFill>
                <a:latin typeface="Aptos"/>
              </a:rPr>
              <a:t>Cinco modalidades para compartir tu trabajo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1261872"/>
            <a:ext cx="105156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731520" y="1600200"/>
            <a:ext cx="3246120" cy="169164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600200"/>
            <a:ext cx="82296" cy="169164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32688" y="1737360"/>
            <a:ext cx="28986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COMUNICACIÓN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2688" y="2167128"/>
            <a:ext cx="2880360" cy="10149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 i="0">
                <a:solidFill>
                  <a:srgbClr val="23303D"/>
                </a:solidFill>
                <a:latin typeface="Aptos"/>
              </a:rPr>
              <a:t>Presenta una investigación, experiencia o propuesta. 20 minutos, incluido el diálogo.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251960" y="1600200"/>
            <a:ext cx="3246120" cy="169164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251960" y="1600200"/>
            <a:ext cx="82296" cy="1691640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453128" y="1737360"/>
            <a:ext cx="28986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TALLER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53128" y="2167128"/>
            <a:ext cx="2880360" cy="10149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 i="0">
                <a:solidFill>
                  <a:srgbClr val="23303D"/>
                </a:solidFill>
                <a:latin typeface="Aptos"/>
              </a:rPr>
              <a:t>Desarrolla una actividad práctica y participativa. Duración: 1 h 50 min.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772400" y="1600200"/>
            <a:ext cx="3246120" cy="169164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7772400" y="1600200"/>
            <a:ext cx="82296" cy="1691640"/>
          </a:xfrm>
          <a:prstGeom prst="rect">
            <a:avLst/>
          </a:prstGeom>
          <a:solidFill>
            <a:srgbClr val="E668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973568" y="1737360"/>
            <a:ext cx="28986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PÓSTER FÍSICO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73568" y="2167128"/>
            <a:ext cx="2880360" cy="10149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 i="0">
                <a:solidFill>
                  <a:srgbClr val="23303D"/>
                </a:solidFill>
                <a:latin typeface="Aptos"/>
              </a:rPr>
              <a:t>Comunica visualmente una idea o resultado; conversación durante la exhibición.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468880" y="3886200"/>
            <a:ext cx="3246120" cy="169164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2468880" y="3886200"/>
            <a:ext cx="82296" cy="1691640"/>
          </a:xfrm>
          <a:prstGeom prst="rect">
            <a:avLst/>
          </a:prstGeom>
          <a:solidFill>
            <a:srgbClr val="185C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2670048" y="4023360"/>
            <a:ext cx="28986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PÓSTER DIGITAL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670048" y="4453128"/>
            <a:ext cx="2880360" cy="10149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 i="0">
                <a:solidFill>
                  <a:srgbClr val="23303D"/>
                </a:solidFill>
                <a:latin typeface="Aptos"/>
              </a:rPr>
              <a:t>Póster en línea con presentación oral programada de 15 minutos.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035040" y="3886200"/>
            <a:ext cx="3246120" cy="169164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6035040" y="3886200"/>
            <a:ext cx="82296" cy="1691640"/>
          </a:xfrm>
          <a:prstGeom prst="rect">
            <a:avLst/>
          </a:prstGeom>
          <a:solidFill>
            <a:srgbClr val="388E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6236207" y="4023360"/>
            <a:ext cx="28986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VIDEO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36207" y="4453128"/>
            <a:ext cx="2880360" cy="10149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 i="0">
                <a:solidFill>
                  <a:srgbClr val="23303D"/>
                </a:solidFill>
                <a:latin typeface="Aptos"/>
              </a:rPr>
              <a:t>Expón ideas mediante recursos audiovisuales y multimedia.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0080" y="6510528"/>
            <a:ext cx="9875520" cy="182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900" b="0" i="0">
                <a:solidFill>
                  <a:srgbClr val="5B6C7B"/>
                </a:solidFill>
                <a:latin typeface="Aptos"/>
              </a:rPr>
              <a:t>XVII CIAEM  •  Barranquilla, Colombia  •  27 junio – 3 julio 2027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r"/>
            <a:r>
              <a:rPr sz="1000" b="1" i="0">
                <a:solidFill>
                  <a:srgbClr val="5B6C7B"/>
                </a:solidFill>
                <a:latin typeface="Aptos"/>
              </a:rPr>
              <a:t>03</a:t>
            </a:r>
          </a:p>
        </p:txBody>
      </p:sp>
      <p:sp>
        <p:nvSpPr>
          <p:cNvPr id="27" name="Oval 26"/>
          <p:cNvSpPr/>
          <p:nvPr/>
        </p:nvSpPr>
        <p:spPr>
          <a:xfrm>
            <a:off x="10927080" y="256032"/>
            <a:ext cx="384048" cy="38404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Oval 27"/>
          <p:cNvSpPr/>
          <p:nvPr/>
        </p:nvSpPr>
        <p:spPr>
          <a:xfrm>
            <a:off x="11045952" y="164592"/>
            <a:ext cx="201168" cy="201168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9372600" y="219456"/>
            <a:ext cx="1463040" cy="4114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sz="1300" b="1">
                <a:solidFill>
                  <a:srgbClr val="0E2648"/>
                </a:solidFill>
                <a:latin typeface="Aptos Display"/>
              </a:rPr>
              <a:t>XVII CIAEM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881360" cy="2743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100" b="1" i="0">
                <a:solidFill>
                  <a:srgbClr val="009999"/>
                </a:solidFill>
                <a:latin typeface="Aptos"/>
              </a:rPr>
              <a:t>03 · DECIDE SEGÚN TU OBJETIVO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621792"/>
            <a:ext cx="1097280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3200" b="1" i="0">
                <a:solidFill>
                  <a:srgbClr val="0E2648"/>
                </a:solidFill>
                <a:latin typeface="Aptos"/>
              </a:rPr>
              <a:t>¿Cuál modalidad conviene más?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1261872"/>
            <a:ext cx="105156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777240" y="1426464"/>
            <a:ext cx="5120640" cy="1545336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52856" y="1426464"/>
            <a:ext cx="45719" cy="1557528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78408" y="1691639"/>
            <a:ext cx="477316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 dirty="0">
                <a:solidFill>
                  <a:srgbClr val="0E2648"/>
                </a:solidFill>
                <a:latin typeface="Aptos"/>
              </a:rPr>
              <a:t>Tengo </a:t>
            </a:r>
            <a:r>
              <a:rPr sz="2000" b="1" i="0" dirty="0" err="1">
                <a:solidFill>
                  <a:srgbClr val="0E2648"/>
                </a:solidFill>
                <a:latin typeface="Aptos"/>
              </a:rPr>
              <a:t>resultados</a:t>
            </a:r>
            <a:r>
              <a:rPr sz="2000" b="1" i="0" dirty="0">
                <a:solidFill>
                  <a:srgbClr val="0E2648"/>
                </a:solidFill>
                <a:latin typeface="Aptos"/>
              </a:rPr>
              <a:t> o </a:t>
            </a:r>
            <a:r>
              <a:rPr sz="2000" b="1" i="0" dirty="0" err="1">
                <a:solidFill>
                  <a:srgbClr val="0E2648"/>
                </a:solidFill>
                <a:latin typeface="Aptos"/>
              </a:rPr>
              <a:t>una</a:t>
            </a:r>
            <a:r>
              <a:rPr sz="2000" b="1" i="0" dirty="0">
                <a:solidFill>
                  <a:srgbClr val="0E2648"/>
                </a:solidFill>
                <a:latin typeface="Aptos"/>
              </a:rPr>
              <a:t> idea </a:t>
            </a:r>
            <a:r>
              <a:rPr sz="2000" b="1" i="0" dirty="0" err="1">
                <a:solidFill>
                  <a:srgbClr val="0E2648"/>
                </a:solidFill>
                <a:latin typeface="Aptos"/>
              </a:rPr>
              <a:t>argumentada</a:t>
            </a:r>
            <a:endParaRPr sz="2000" b="1" i="0" dirty="0">
              <a:solidFill>
                <a:srgbClr val="0E2648"/>
              </a:solidFill>
              <a:latin typeface="Apto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66216" y="2292096"/>
            <a:ext cx="4754879" cy="74066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0" i="0" dirty="0">
                <a:solidFill>
                  <a:srgbClr val="23303D"/>
                </a:solidFill>
                <a:latin typeface="Aptos"/>
              </a:rPr>
              <a:t>Elige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una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comunicación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: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sintetiza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problema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,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marco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,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método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y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resultados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554480"/>
            <a:ext cx="5120640" cy="141732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217920" y="1554480"/>
            <a:ext cx="82296" cy="1417320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19088" y="1691639"/>
            <a:ext cx="477316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Quiero que el público haga y discuta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19088" y="2121408"/>
            <a:ext cx="4754879" cy="74066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0" i="0">
                <a:solidFill>
                  <a:srgbClr val="23303D"/>
                </a:solidFill>
                <a:latin typeface="Aptos"/>
              </a:rPr>
              <a:t>Elige un taller: diseña una experiencia activa, con fases y tiempos.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77240" y="3337560"/>
            <a:ext cx="5120640" cy="141732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777240" y="3337560"/>
            <a:ext cx="82296" cy="1417320"/>
          </a:xfrm>
          <a:prstGeom prst="rect">
            <a:avLst/>
          </a:prstGeom>
          <a:solidFill>
            <a:srgbClr val="E668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78408" y="3474720"/>
            <a:ext cx="477316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Mi aporte se entiende mejor visualmente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90600" y="4062983"/>
            <a:ext cx="4754879" cy="74066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0" i="0" dirty="0">
                <a:solidFill>
                  <a:srgbClr val="23303D"/>
                </a:solidFill>
                <a:latin typeface="Aptos"/>
              </a:rPr>
              <a:t>Elige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póster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físico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o digital;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revisa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las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diferencias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de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presentación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17920" y="3337560"/>
            <a:ext cx="5120640" cy="141732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217920" y="3337560"/>
            <a:ext cx="82296" cy="1417320"/>
          </a:xfrm>
          <a:prstGeom prst="rect">
            <a:avLst/>
          </a:prstGeom>
          <a:solidFill>
            <a:srgbClr val="185C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419088" y="3474720"/>
            <a:ext cx="477316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Quiero integrar imagen, sonido y movimiento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19088" y="4136135"/>
            <a:ext cx="4754879" cy="74066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0" i="0" dirty="0">
                <a:solidFill>
                  <a:srgbClr val="23303D"/>
                </a:solidFill>
                <a:latin typeface="Aptos"/>
              </a:rPr>
              <a:t>Elige video y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cuida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que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la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propuesta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escrita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cumpla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 el </a:t>
            </a:r>
            <a:r>
              <a:rPr sz="1600" b="0" i="0" dirty="0" err="1">
                <a:solidFill>
                  <a:srgbClr val="23303D"/>
                </a:solidFill>
                <a:latin typeface="Aptos"/>
              </a:rPr>
              <a:t>formato</a:t>
            </a:r>
            <a:r>
              <a:rPr sz="1600" b="0" i="0" dirty="0">
                <a:solidFill>
                  <a:srgbClr val="23303D"/>
                </a:solidFill>
                <a:latin typeface="Aptos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5100787"/>
            <a:ext cx="10332720" cy="954107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800" b="1" i="0" dirty="0">
                <a:solidFill>
                  <a:srgbClr val="0E2648"/>
                </a:solidFill>
                <a:latin typeface="Aptos"/>
              </a:rPr>
              <a:t>Consejo: </a:t>
            </a:r>
            <a:r>
              <a:rPr sz="2800" b="1" i="0" dirty="0" err="1">
                <a:solidFill>
                  <a:srgbClr val="0E2648"/>
                </a:solidFill>
                <a:latin typeface="Aptos"/>
              </a:rPr>
              <a:t>empieza</a:t>
            </a:r>
            <a:r>
              <a:rPr sz="28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800" b="1" i="0" dirty="0" err="1">
                <a:solidFill>
                  <a:srgbClr val="0E2648"/>
                </a:solidFill>
                <a:latin typeface="Aptos"/>
              </a:rPr>
              <a:t>por</a:t>
            </a:r>
            <a:r>
              <a:rPr sz="2800" b="1" i="0" dirty="0">
                <a:solidFill>
                  <a:srgbClr val="0E2648"/>
                </a:solidFill>
                <a:latin typeface="Aptos"/>
              </a:rPr>
              <a:t> la </a:t>
            </a:r>
            <a:r>
              <a:rPr sz="2800" b="1" i="0" dirty="0" err="1">
                <a:solidFill>
                  <a:srgbClr val="0E2648"/>
                </a:solidFill>
                <a:latin typeface="Aptos"/>
              </a:rPr>
              <a:t>pregunta</a:t>
            </a:r>
            <a:r>
              <a:rPr sz="2800" b="1" i="0" dirty="0">
                <a:solidFill>
                  <a:srgbClr val="0E2648"/>
                </a:solidFill>
                <a:latin typeface="Aptos"/>
              </a:rPr>
              <a:t> central y el </a:t>
            </a:r>
            <a:r>
              <a:rPr sz="2800" b="1" i="0" dirty="0" err="1">
                <a:solidFill>
                  <a:srgbClr val="0E2648"/>
                </a:solidFill>
                <a:latin typeface="Aptos"/>
              </a:rPr>
              <a:t>aporte</a:t>
            </a:r>
            <a:r>
              <a:rPr sz="28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800" b="1" i="0" dirty="0" err="1">
                <a:solidFill>
                  <a:srgbClr val="0E2648"/>
                </a:solidFill>
                <a:latin typeface="Aptos"/>
              </a:rPr>
              <a:t>que</a:t>
            </a:r>
            <a:r>
              <a:rPr sz="28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800" b="1" i="0" dirty="0" err="1">
                <a:solidFill>
                  <a:srgbClr val="0E2648"/>
                </a:solidFill>
                <a:latin typeface="Aptos"/>
              </a:rPr>
              <a:t>quieres</a:t>
            </a:r>
            <a:r>
              <a:rPr sz="28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800" b="1" i="0" dirty="0" err="1">
                <a:solidFill>
                  <a:srgbClr val="0E2648"/>
                </a:solidFill>
                <a:latin typeface="Aptos"/>
              </a:rPr>
              <a:t>que</a:t>
            </a:r>
            <a:r>
              <a:rPr sz="28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800" b="1" i="0" dirty="0" err="1">
                <a:solidFill>
                  <a:srgbClr val="0E2648"/>
                </a:solidFill>
                <a:latin typeface="Aptos"/>
              </a:rPr>
              <a:t>recuerden</a:t>
            </a:r>
            <a:r>
              <a:rPr sz="2800" b="1" i="0" dirty="0">
                <a:solidFill>
                  <a:srgbClr val="0E2648"/>
                </a:solidFill>
                <a:latin typeface="Aptos"/>
              </a:rPr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0080" y="6510528"/>
            <a:ext cx="9875520" cy="182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900" b="0" i="0">
                <a:solidFill>
                  <a:srgbClr val="5B6C7B"/>
                </a:solidFill>
                <a:latin typeface="Aptos"/>
              </a:rPr>
              <a:t>XVII CIAEM  •  Barranquilla, Colombia  •  27 junio – 3 julio 2027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r"/>
            <a:r>
              <a:rPr sz="1000" b="1" i="0">
                <a:solidFill>
                  <a:srgbClr val="5B6C7B"/>
                </a:solidFill>
                <a:latin typeface="Aptos"/>
              </a:rPr>
              <a:t>04</a:t>
            </a:r>
          </a:p>
        </p:txBody>
      </p:sp>
      <p:sp>
        <p:nvSpPr>
          <p:cNvPr id="24" name="Oval 23"/>
          <p:cNvSpPr/>
          <p:nvPr/>
        </p:nvSpPr>
        <p:spPr>
          <a:xfrm>
            <a:off x="10927080" y="256032"/>
            <a:ext cx="384048" cy="38404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11045952" y="164592"/>
            <a:ext cx="201168" cy="201168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9372600" y="219456"/>
            <a:ext cx="1463040" cy="4114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sz="1300" b="1">
                <a:solidFill>
                  <a:srgbClr val="0E2648"/>
                </a:solidFill>
                <a:latin typeface="Aptos Display"/>
              </a:rPr>
              <a:t>XVII CIAEM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881360" cy="2743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100" b="1" i="0">
                <a:solidFill>
                  <a:srgbClr val="009999"/>
                </a:solidFill>
                <a:latin typeface="Aptos"/>
              </a:rPr>
              <a:t>04 · ANTES DE ENVIAR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621792"/>
            <a:ext cx="1097280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3200" b="1" i="0">
                <a:solidFill>
                  <a:srgbClr val="0E2648"/>
                </a:solidFill>
                <a:latin typeface="Aptos"/>
              </a:rPr>
              <a:t>Requisitos básicos de extensión y autoría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1261872"/>
            <a:ext cx="105156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22960" y="1508760"/>
            <a:ext cx="3200400" cy="3657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400" b="1" i="0">
                <a:solidFill>
                  <a:srgbClr val="009999"/>
                </a:solidFill>
                <a:latin typeface="Aptos"/>
              </a:rPr>
              <a:t>MODALIDAD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23360" y="1508760"/>
            <a:ext cx="2926080" cy="3657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400" b="1" i="0">
                <a:solidFill>
                  <a:srgbClr val="009999"/>
                </a:solidFill>
                <a:latin typeface="Aptos"/>
              </a:rPr>
              <a:t>TEXTO ESCRITO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949440" y="1508760"/>
            <a:ext cx="3017520" cy="3657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400" b="1" i="0">
                <a:solidFill>
                  <a:srgbClr val="009999"/>
                </a:solidFill>
                <a:latin typeface="Aptos"/>
              </a:rPr>
              <a:t>COAUTORÍA MÁXIMA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1947672"/>
            <a:ext cx="9235440" cy="566928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96112" y="1993391"/>
            <a:ext cx="306324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0E2648"/>
                </a:solidFill>
                <a:latin typeface="Aptos"/>
              </a:rPr>
              <a:t>Comunicación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96512" y="1993391"/>
            <a:ext cx="278892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0" i="0">
                <a:solidFill>
                  <a:srgbClr val="23303D"/>
                </a:solidFill>
                <a:latin typeface="Aptos"/>
              </a:rPr>
              <a:t>Hasta 8 páginas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22592" y="1993391"/>
            <a:ext cx="288036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0" i="0">
                <a:solidFill>
                  <a:srgbClr val="23303D"/>
                </a:solidFill>
                <a:latin typeface="Aptos"/>
              </a:rPr>
              <a:t>Hasta 6 coautores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77240" y="2615184"/>
            <a:ext cx="92354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96112" y="2660903"/>
            <a:ext cx="306324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0E2648"/>
                </a:solidFill>
                <a:latin typeface="Aptos"/>
              </a:rPr>
              <a:t>Taller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96512" y="2660903"/>
            <a:ext cx="278892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0" i="0">
                <a:solidFill>
                  <a:srgbClr val="23303D"/>
                </a:solidFill>
                <a:latin typeface="Aptos"/>
              </a:rPr>
              <a:t>Hasta 8 páginas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22592" y="2660903"/>
            <a:ext cx="288036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0" i="0">
                <a:solidFill>
                  <a:srgbClr val="23303D"/>
                </a:solidFill>
                <a:latin typeface="Aptos"/>
              </a:rPr>
              <a:t>Hasta 6 coautores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77240" y="3282696"/>
            <a:ext cx="9235440" cy="566928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96112" y="3328415"/>
            <a:ext cx="306324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0E2648"/>
                </a:solidFill>
                <a:latin typeface="Aptos"/>
              </a:rPr>
              <a:t>Póster físico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96512" y="3328415"/>
            <a:ext cx="278892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0" i="0">
                <a:solidFill>
                  <a:srgbClr val="23303D"/>
                </a:solidFill>
                <a:latin typeface="Aptos"/>
              </a:rPr>
              <a:t>Exactamente 2 páginas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022592" y="3328415"/>
            <a:ext cx="288036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0" i="0">
                <a:solidFill>
                  <a:srgbClr val="23303D"/>
                </a:solidFill>
                <a:latin typeface="Aptos"/>
              </a:rPr>
              <a:t>Hasta 3 coautores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77240" y="3950208"/>
            <a:ext cx="92354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96112" y="3995928"/>
            <a:ext cx="306324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0E2648"/>
                </a:solidFill>
                <a:latin typeface="Aptos"/>
              </a:rPr>
              <a:t>Póster digital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96512" y="3995928"/>
            <a:ext cx="278892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0" i="0">
                <a:solidFill>
                  <a:srgbClr val="23303D"/>
                </a:solidFill>
                <a:latin typeface="Aptos"/>
              </a:rPr>
              <a:t>Exactamente 2 páginas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22592" y="3995928"/>
            <a:ext cx="288036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0" i="0">
                <a:solidFill>
                  <a:srgbClr val="23303D"/>
                </a:solidFill>
                <a:latin typeface="Aptos"/>
              </a:rPr>
              <a:t>Hasta 3 coautores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77240" y="4617720"/>
            <a:ext cx="9235440" cy="566928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896112" y="4663440"/>
            <a:ext cx="306324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1" i="0">
                <a:solidFill>
                  <a:srgbClr val="0E2648"/>
                </a:solidFill>
                <a:latin typeface="Aptos"/>
              </a:rPr>
              <a:t>Video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096512" y="4663440"/>
            <a:ext cx="278892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0" i="0">
                <a:solidFill>
                  <a:srgbClr val="23303D"/>
                </a:solidFill>
                <a:latin typeface="Aptos"/>
              </a:rPr>
              <a:t>Exactamente 3 páginas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22592" y="4663440"/>
            <a:ext cx="288036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700" b="0" i="0">
                <a:solidFill>
                  <a:srgbClr val="23303D"/>
                </a:solidFill>
                <a:latin typeface="Aptos"/>
              </a:rPr>
              <a:t>Hasta 6 coautores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68680" y="5480858"/>
            <a:ext cx="10515600" cy="830997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1" i="0" dirty="0" err="1">
                <a:solidFill>
                  <a:srgbClr val="0E2648"/>
                </a:solidFill>
                <a:latin typeface="Aptos"/>
              </a:rPr>
              <a:t>Todas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las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propuestas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deben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seguir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el Estilo CIAEM y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entregarse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en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los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formatos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solicitados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(Word editable y PDF).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0080" y="6510528"/>
            <a:ext cx="9875520" cy="182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900" b="0" i="0" dirty="0">
                <a:solidFill>
                  <a:srgbClr val="5B6C7B"/>
                </a:solidFill>
                <a:latin typeface="Aptos"/>
              </a:rPr>
              <a:t>XVII CIAEM  •  Barranquilla, Colombia  •  27 </a:t>
            </a:r>
            <a:r>
              <a:rPr sz="900" b="0" i="0" dirty="0" err="1">
                <a:solidFill>
                  <a:srgbClr val="5B6C7B"/>
                </a:solidFill>
                <a:latin typeface="Aptos"/>
              </a:rPr>
              <a:t>junio</a:t>
            </a:r>
            <a:r>
              <a:rPr sz="900" b="0" i="0" dirty="0">
                <a:solidFill>
                  <a:srgbClr val="5B6C7B"/>
                </a:solidFill>
                <a:latin typeface="Aptos"/>
              </a:rPr>
              <a:t> – 3 </a:t>
            </a:r>
            <a:r>
              <a:rPr sz="900" b="0" i="0" dirty="0" err="1">
                <a:solidFill>
                  <a:srgbClr val="5B6C7B"/>
                </a:solidFill>
                <a:latin typeface="Aptos"/>
              </a:rPr>
              <a:t>julio</a:t>
            </a:r>
            <a:r>
              <a:rPr sz="900" b="0" i="0" dirty="0">
                <a:solidFill>
                  <a:srgbClr val="5B6C7B"/>
                </a:solidFill>
                <a:latin typeface="Aptos"/>
              </a:rPr>
              <a:t> 2027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r"/>
            <a:r>
              <a:rPr sz="1000" b="1" i="0">
                <a:solidFill>
                  <a:srgbClr val="5B6C7B"/>
                </a:solidFill>
                <a:latin typeface="Aptos"/>
              </a:rPr>
              <a:t>05</a:t>
            </a:r>
          </a:p>
        </p:txBody>
      </p:sp>
      <p:sp>
        <p:nvSpPr>
          <p:cNvPr id="31" name="Oval 30"/>
          <p:cNvSpPr/>
          <p:nvPr/>
        </p:nvSpPr>
        <p:spPr>
          <a:xfrm>
            <a:off x="10927080" y="256032"/>
            <a:ext cx="384048" cy="38404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11045952" y="164592"/>
            <a:ext cx="201168" cy="201168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9372600" y="219456"/>
            <a:ext cx="1463040" cy="4114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sz="1300" b="1">
                <a:solidFill>
                  <a:srgbClr val="0E2648"/>
                </a:solidFill>
                <a:latin typeface="Aptos Display"/>
              </a:rPr>
              <a:t>XVII CIAEM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881360" cy="2743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100" b="1" i="0">
                <a:solidFill>
                  <a:srgbClr val="009999"/>
                </a:solidFill>
                <a:latin typeface="Aptos"/>
              </a:rPr>
              <a:t>05 · CALIDAD ACADÉMICA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621792"/>
            <a:ext cx="1097280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3200" b="1" i="0">
                <a:solidFill>
                  <a:srgbClr val="0E2648"/>
                </a:solidFill>
                <a:latin typeface="Aptos"/>
              </a:rPr>
              <a:t>¿Qué hace sólida una propuesta?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1261872"/>
            <a:ext cx="105156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868680" y="1581912"/>
            <a:ext cx="502920" cy="502920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68680" y="1581912"/>
            <a:ext cx="50292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 i="0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00200" y="1483668"/>
            <a:ext cx="3496056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1" i="0" dirty="0" err="1">
                <a:solidFill>
                  <a:srgbClr val="0E2648"/>
                </a:solidFill>
                <a:latin typeface="Aptos"/>
              </a:rPr>
              <a:t>Problema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y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relevancia</a:t>
            </a:r>
            <a:endParaRPr sz="2400" b="1" i="0" dirty="0">
              <a:solidFill>
                <a:srgbClr val="0E2648"/>
              </a:solidFill>
              <a:latin typeface="Apto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45024" y="1567785"/>
            <a:ext cx="5550408" cy="40011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0" i="0" dirty="0">
                <a:solidFill>
                  <a:srgbClr val="23303D"/>
                </a:solidFill>
                <a:latin typeface="Aptos"/>
              </a:rPr>
              <a:t>¿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Qué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cuestión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aborda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y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por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qué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importa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?</a:t>
            </a:r>
          </a:p>
        </p:txBody>
      </p:sp>
      <p:sp>
        <p:nvSpPr>
          <p:cNvPr id="9" name="Oval 8"/>
          <p:cNvSpPr/>
          <p:nvPr/>
        </p:nvSpPr>
        <p:spPr>
          <a:xfrm>
            <a:off x="868680" y="2606040"/>
            <a:ext cx="502920" cy="502920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868680" y="2606040"/>
            <a:ext cx="50292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 i="0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00200" y="2507796"/>
            <a:ext cx="3337560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1" i="0" dirty="0">
                <a:solidFill>
                  <a:srgbClr val="0E2648"/>
                </a:solidFill>
                <a:latin typeface="Aptos"/>
              </a:rPr>
              <a:t>Marco de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referencia</a:t>
            </a:r>
            <a:endParaRPr sz="2400" b="1" i="0" dirty="0">
              <a:solidFill>
                <a:srgbClr val="0E2648"/>
              </a:solidFill>
              <a:latin typeface="Apto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03520" y="2462409"/>
            <a:ext cx="5806440" cy="70788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0" i="0" dirty="0">
                <a:solidFill>
                  <a:srgbClr val="23303D"/>
                </a:solidFill>
                <a:latin typeface="Aptos"/>
              </a:rPr>
              <a:t>¿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Qué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conceptos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,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estudios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o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antecedentes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la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sustentan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?</a:t>
            </a:r>
          </a:p>
        </p:txBody>
      </p:sp>
      <p:sp>
        <p:nvSpPr>
          <p:cNvPr id="13" name="Oval 12"/>
          <p:cNvSpPr/>
          <p:nvPr/>
        </p:nvSpPr>
        <p:spPr>
          <a:xfrm>
            <a:off x="868680" y="3630168"/>
            <a:ext cx="502920" cy="502920"/>
          </a:xfrm>
          <a:prstGeom prst="ellipse">
            <a:avLst/>
          </a:prstGeom>
          <a:solidFill>
            <a:srgbClr val="E668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68680" y="3630168"/>
            <a:ext cx="50292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 i="0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00200" y="3531924"/>
            <a:ext cx="3288792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1" i="0" dirty="0" err="1">
                <a:solidFill>
                  <a:srgbClr val="0E2648"/>
                </a:solidFill>
                <a:latin typeface="Aptos"/>
              </a:rPr>
              <a:t>Método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y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desarrollo</a:t>
            </a:r>
            <a:endParaRPr sz="2400" b="1" i="0" dirty="0">
              <a:solidFill>
                <a:srgbClr val="0E2648"/>
              </a:solidFill>
              <a:latin typeface="Apto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15712" y="3486537"/>
            <a:ext cx="5794248" cy="70788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0" i="0" dirty="0">
                <a:solidFill>
                  <a:srgbClr val="23303D"/>
                </a:solidFill>
                <a:latin typeface="Aptos"/>
              </a:rPr>
              <a:t>¿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Cómo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se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realizó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el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trabajo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o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cómo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se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desarrollará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el taller?</a:t>
            </a:r>
          </a:p>
        </p:txBody>
      </p:sp>
      <p:sp>
        <p:nvSpPr>
          <p:cNvPr id="17" name="Oval 16"/>
          <p:cNvSpPr/>
          <p:nvPr/>
        </p:nvSpPr>
        <p:spPr>
          <a:xfrm>
            <a:off x="868680" y="4654296"/>
            <a:ext cx="502920" cy="502920"/>
          </a:xfrm>
          <a:prstGeom prst="ellipse">
            <a:avLst/>
          </a:prstGeom>
          <a:solidFill>
            <a:srgbClr val="185C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68680" y="4654296"/>
            <a:ext cx="50292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 i="0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600200" y="4556052"/>
            <a:ext cx="3203448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1" i="0" dirty="0" err="1">
                <a:solidFill>
                  <a:srgbClr val="0E2648"/>
                </a:solidFill>
                <a:latin typeface="Aptos"/>
              </a:rPr>
              <a:t>Resultados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y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aporte</a:t>
            </a:r>
            <a:endParaRPr sz="2400" b="1" i="0" dirty="0">
              <a:solidFill>
                <a:srgbClr val="0E2648"/>
              </a:solidFill>
              <a:latin typeface="Apto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52288" y="4510665"/>
            <a:ext cx="5757672" cy="707886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0" i="0" dirty="0">
                <a:solidFill>
                  <a:srgbClr val="23303D"/>
                </a:solidFill>
                <a:latin typeface="Aptos"/>
              </a:rPr>
              <a:t>¿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Qué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se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aprendió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y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qué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contribución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</a:t>
            </a:r>
            <a:r>
              <a:rPr sz="2000" b="0" i="0" dirty="0" err="1">
                <a:solidFill>
                  <a:srgbClr val="23303D"/>
                </a:solidFill>
                <a:latin typeface="Aptos"/>
              </a:rPr>
              <a:t>ofrece</a:t>
            </a:r>
            <a:r>
              <a:rPr sz="2000" b="0" i="0" dirty="0">
                <a:solidFill>
                  <a:srgbClr val="23303D"/>
                </a:solidFill>
                <a:latin typeface="Aptos"/>
              </a:rPr>
              <a:t> a la comunidad?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8680" y="5505242"/>
            <a:ext cx="10515600" cy="830997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1" i="0" dirty="0">
                <a:solidFill>
                  <a:srgbClr val="185C91"/>
                </a:solidFill>
                <a:latin typeface="Aptos"/>
              </a:rPr>
              <a:t>La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revisión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 es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ciega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: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prepara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una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versión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 sin datos de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autoría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 y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otra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identificada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. La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modalidad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 de video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tiene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una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185C91"/>
                </a:solidFill>
                <a:latin typeface="Aptos"/>
              </a:rPr>
              <a:t>excepción</a:t>
            </a:r>
            <a:r>
              <a:rPr sz="2400" b="1" i="0" dirty="0">
                <a:solidFill>
                  <a:srgbClr val="185C91"/>
                </a:solidFill>
                <a:latin typeface="Aptos"/>
              </a:rPr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0080" y="6510528"/>
            <a:ext cx="9875520" cy="182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900" b="0" i="0">
                <a:solidFill>
                  <a:srgbClr val="5B6C7B"/>
                </a:solidFill>
                <a:latin typeface="Aptos"/>
              </a:rPr>
              <a:t>XVII CIAEM  •  Barranquilla, Colombia  •  27 junio – 3 julio 2027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r"/>
            <a:r>
              <a:rPr sz="1000" b="1" i="0">
                <a:solidFill>
                  <a:srgbClr val="5B6C7B"/>
                </a:solidFill>
                <a:latin typeface="Aptos"/>
              </a:rPr>
              <a:t>06</a:t>
            </a:r>
          </a:p>
        </p:txBody>
      </p:sp>
      <p:sp>
        <p:nvSpPr>
          <p:cNvPr id="24" name="Oval 23"/>
          <p:cNvSpPr/>
          <p:nvPr/>
        </p:nvSpPr>
        <p:spPr>
          <a:xfrm>
            <a:off x="10927080" y="256032"/>
            <a:ext cx="384048" cy="38404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11045952" y="164592"/>
            <a:ext cx="201168" cy="201168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9372600" y="219456"/>
            <a:ext cx="1463040" cy="4114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sz="1300" b="1">
                <a:solidFill>
                  <a:srgbClr val="0E2648"/>
                </a:solidFill>
                <a:latin typeface="Aptos Display"/>
              </a:rPr>
              <a:t>XVII CIAEM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881360" cy="2743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100" b="1" i="0">
                <a:solidFill>
                  <a:srgbClr val="009999"/>
                </a:solidFill>
                <a:latin typeface="Aptos"/>
              </a:rPr>
              <a:t>06 · CONDICIONES DE PARTICIPACIÓN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621792"/>
            <a:ext cx="1097280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3200" b="1" i="0">
                <a:solidFill>
                  <a:srgbClr val="0E2648"/>
                </a:solidFill>
                <a:latin typeface="Aptos"/>
              </a:rPr>
              <a:t>Reglas que no conviene pasar por alto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1261872"/>
            <a:ext cx="105156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777240" y="1508760"/>
            <a:ext cx="5120640" cy="150876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77240" y="1508760"/>
            <a:ext cx="82296" cy="150876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78408" y="1645919"/>
            <a:ext cx="477316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ENVÍO EXCLUSIVO EN OJS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8408" y="2075688"/>
            <a:ext cx="4754879" cy="832103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0" i="0">
                <a:solidFill>
                  <a:srgbClr val="23303D"/>
                </a:solidFill>
                <a:latin typeface="Aptos"/>
              </a:rPr>
              <a:t>Las propuestas se reciben por la plataforma oficial de ponencias, no por correo.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508760"/>
            <a:ext cx="5120640" cy="150876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217920" y="1508760"/>
            <a:ext cx="82296" cy="1508760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19088" y="1645919"/>
            <a:ext cx="477316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PRESENTACIÓN PRESENCIAL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19088" y="2075688"/>
            <a:ext cx="4754879" cy="832103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0" i="0">
                <a:solidFill>
                  <a:srgbClr val="23303D"/>
                </a:solidFill>
                <a:latin typeface="Aptos"/>
              </a:rPr>
              <a:t>Al menos una persona autora debe estar inscrita presencialmente y presentar el trabajo.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77240" y="3383280"/>
            <a:ext cx="5120640" cy="150876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777240" y="3383280"/>
            <a:ext cx="82296" cy="1508760"/>
          </a:xfrm>
          <a:prstGeom prst="rect">
            <a:avLst/>
          </a:prstGeom>
          <a:solidFill>
            <a:srgbClr val="E668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78408" y="3520440"/>
            <a:ext cx="477316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ORIGINALIDAD Y CRÉDITOS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78408" y="3950208"/>
            <a:ext cx="4754879" cy="832103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0" i="0">
                <a:solidFill>
                  <a:srgbClr val="23303D"/>
                </a:solidFill>
                <a:latin typeface="Aptos"/>
              </a:rPr>
              <a:t>Declara la autenticidad del trabajo y cita correctamente fuentes, datos e imágenes.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17920" y="3383280"/>
            <a:ext cx="5120640" cy="150876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217920" y="3383280"/>
            <a:ext cx="82296" cy="1508760"/>
          </a:xfrm>
          <a:prstGeom prst="rect">
            <a:avLst/>
          </a:prstGeom>
          <a:solidFill>
            <a:srgbClr val="185C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419088" y="3520440"/>
            <a:ext cx="477316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000" b="1" i="0">
                <a:solidFill>
                  <a:srgbClr val="0E2648"/>
                </a:solidFill>
                <a:latin typeface="Aptos"/>
              </a:rPr>
              <a:t>RESPETA EL FORMATO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19088" y="3950208"/>
            <a:ext cx="4754879" cy="832103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600" b="0" i="0">
                <a:solidFill>
                  <a:srgbClr val="23303D"/>
                </a:solidFill>
                <a:latin typeface="Aptos"/>
              </a:rPr>
              <a:t>Las propuestas que incumplen el Estilo CIAEM pueden rechazarse antes de la evaluación.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8680" y="5230922"/>
            <a:ext cx="10424160" cy="830997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 dirty="0" err="1">
                <a:solidFill>
                  <a:srgbClr val="0E2648"/>
                </a:solidFill>
                <a:latin typeface="Aptos"/>
              </a:rPr>
              <a:t>Planifica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también la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inscripción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: la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aceptación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no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sustituye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el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pago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requerido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para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incluir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la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ponencia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en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 el </a:t>
            </a:r>
            <a:r>
              <a:rPr sz="2400" b="1" i="0" dirty="0" err="1">
                <a:solidFill>
                  <a:srgbClr val="0E2648"/>
                </a:solidFill>
                <a:latin typeface="Aptos"/>
              </a:rPr>
              <a:t>programa</a:t>
            </a:r>
            <a:r>
              <a:rPr sz="2400" b="1" i="0" dirty="0">
                <a:solidFill>
                  <a:srgbClr val="0E2648"/>
                </a:solidFill>
                <a:latin typeface="Aptos"/>
              </a:rPr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0080" y="6510528"/>
            <a:ext cx="9875520" cy="182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900" b="0" i="0">
                <a:solidFill>
                  <a:srgbClr val="5B6C7B"/>
                </a:solidFill>
                <a:latin typeface="Aptos"/>
              </a:rPr>
              <a:t>XVII CIAEM  •  Barranquilla, Colombia  •  27 junio – 3 julio 2027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r"/>
            <a:r>
              <a:rPr sz="1000" b="1" i="0">
                <a:solidFill>
                  <a:srgbClr val="5B6C7B"/>
                </a:solidFill>
                <a:latin typeface="Aptos"/>
              </a:rPr>
              <a:t>07</a:t>
            </a:r>
          </a:p>
        </p:txBody>
      </p:sp>
      <p:sp>
        <p:nvSpPr>
          <p:cNvPr id="24" name="Oval 23"/>
          <p:cNvSpPr/>
          <p:nvPr/>
        </p:nvSpPr>
        <p:spPr>
          <a:xfrm>
            <a:off x="10927080" y="256032"/>
            <a:ext cx="384048" cy="38404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Oval 24"/>
          <p:cNvSpPr/>
          <p:nvPr/>
        </p:nvSpPr>
        <p:spPr>
          <a:xfrm>
            <a:off x="11045952" y="164592"/>
            <a:ext cx="201168" cy="201168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9372600" y="219456"/>
            <a:ext cx="1463040" cy="4114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sz="1300" b="1">
                <a:solidFill>
                  <a:srgbClr val="0E2648"/>
                </a:solidFill>
                <a:latin typeface="Aptos Display"/>
              </a:rPr>
              <a:t>XVII CIAEM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881360" cy="2743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100" b="1" i="0">
                <a:solidFill>
                  <a:srgbClr val="009999"/>
                </a:solidFill>
                <a:latin typeface="Aptos"/>
              </a:rPr>
              <a:t>07 · CRONOGRAMA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621792"/>
            <a:ext cx="1097280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3200" b="1" i="0">
                <a:solidFill>
                  <a:srgbClr val="0E2648"/>
                </a:solidFill>
                <a:latin typeface="Aptos"/>
              </a:rPr>
              <a:t>Fechas clave para organizarte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1261872"/>
            <a:ext cx="105156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1188720" y="2743200"/>
            <a:ext cx="9692640" cy="64008"/>
          </a:xfrm>
          <a:prstGeom prst="rect">
            <a:avLst/>
          </a:prstGeom>
          <a:solidFill>
            <a:srgbClr val="DCEDF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280160" y="2542032"/>
            <a:ext cx="438912" cy="438912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60119" y="1803707"/>
            <a:ext cx="1920240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 dirty="0">
                <a:solidFill>
                  <a:srgbClr val="185C91"/>
                </a:solidFill>
                <a:latin typeface="Aptos"/>
              </a:rPr>
              <a:t>1 SEP 2026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7239" y="324612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700" b="1" i="0">
                <a:solidFill>
                  <a:srgbClr val="0E2648"/>
                </a:solidFill>
                <a:latin typeface="Aptos"/>
              </a:rPr>
              <a:t>Abre la recepción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39" y="3840480"/>
            <a:ext cx="2148840" cy="7315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400" b="0" i="0">
                <a:solidFill>
                  <a:srgbClr val="23303D"/>
                </a:solidFill>
                <a:latin typeface="Aptos"/>
              </a:rPr>
              <a:t>Prepara y envía temprano.</a:t>
            </a:r>
          </a:p>
        </p:txBody>
      </p:sp>
      <p:sp>
        <p:nvSpPr>
          <p:cNvPr id="10" name="Oval 9"/>
          <p:cNvSpPr/>
          <p:nvPr/>
        </p:nvSpPr>
        <p:spPr>
          <a:xfrm>
            <a:off x="3794760" y="2542032"/>
            <a:ext cx="438912" cy="438912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474720" y="1803707"/>
            <a:ext cx="1920240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 dirty="0">
                <a:solidFill>
                  <a:srgbClr val="185C91"/>
                </a:solidFill>
                <a:latin typeface="Aptos"/>
              </a:rPr>
              <a:t>30 NOV 2026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91840" y="324612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700" b="1" i="0">
                <a:solidFill>
                  <a:srgbClr val="0E2648"/>
                </a:solidFill>
                <a:latin typeface="Aptos"/>
              </a:rPr>
              <a:t>Cierra la recepción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91840" y="3840480"/>
            <a:ext cx="2148840" cy="7315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400" b="0" i="0">
                <a:solidFill>
                  <a:srgbClr val="23303D"/>
                </a:solidFill>
                <a:latin typeface="Aptos"/>
              </a:rPr>
              <a:t>Fecha límite para enviar.</a:t>
            </a:r>
          </a:p>
        </p:txBody>
      </p:sp>
      <p:sp>
        <p:nvSpPr>
          <p:cNvPr id="14" name="Oval 13"/>
          <p:cNvSpPr/>
          <p:nvPr/>
        </p:nvSpPr>
        <p:spPr>
          <a:xfrm>
            <a:off x="6446520" y="2542032"/>
            <a:ext cx="438912" cy="438912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126480" y="1803707"/>
            <a:ext cx="1920240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 dirty="0">
                <a:solidFill>
                  <a:srgbClr val="185C91"/>
                </a:solidFill>
                <a:latin typeface="Aptos"/>
              </a:rPr>
              <a:t>15 FEB 2027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43600" y="324612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700" b="1" i="0" dirty="0">
                <a:solidFill>
                  <a:srgbClr val="0E2648"/>
                </a:solidFill>
                <a:latin typeface="Aptos"/>
              </a:rPr>
              <a:t>Fin del </a:t>
            </a:r>
            <a:r>
              <a:rPr sz="1700" b="1" i="0" dirty="0" err="1">
                <a:solidFill>
                  <a:srgbClr val="0E2648"/>
                </a:solidFill>
                <a:latin typeface="Aptos"/>
              </a:rPr>
              <a:t>plazo</a:t>
            </a:r>
            <a:r>
              <a:rPr sz="1700" b="1" i="0" dirty="0">
                <a:solidFill>
                  <a:srgbClr val="0E2648"/>
                </a:solidFill>
                <a:latin typeface="Aptos"/>
              </a:rPr>
              <a:t> de </a:t>
            </a:r>
            <a:r>
              <a:rPr sz="1700" b="1" i="0" dirty="0" err="1">
                <a:solidFill>
                  <a:srgbClr val="0E2648"/>
                </a:solidFill>
                <a:latin typeface="Aptos"/>
              </a:rPr>
              <a:t>revisión</a:t>
            </a:r>
            <a:endParaRPr sz="1700" b="1" i="0" dirty="0">
              <a:solidFill>
                <a:srgbClr val="0E2648"/>
              </a:solidFill>
              <a:latin typeface="Apto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43600" y="3840480"/>
            <a:ext cx="2148840" cy="7315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400" b="0" i="0">
                <a:solidFill>
                  <a:srgbClr val="23303D"/>
                </a:solidFill>
                <a:latin typeface="Aptos"/>
              </a:rPr>
              <a:t>Puede haber respuestas antes.</a:t>
            </a:r>
          </a:p>
        </p:txBody>
      </p:sp>
      <p:sp>
        <p:nvSpPr>
          <p:cNvPr id="18" name="Oval 17"/>
          <p:cNvSpPr/>
          <p:nvPr/>
        </p:nvSpPr>
        <p:spPr>
          <a:xfrm>
            <a:off x="9144000" y="2542032"/>
            <a:ext cx="438912" cy="438912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823960" y="1803707"/>
            <a:ext cx="1920240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i="0" dirty="0">
                <a:solidFill>
                  <a:srgbClr val="185C91"/>
                </a:solidFill>
                <a:latin typeface="Aptos"/>
              </a:rPr>
              <a:t>1 MAY 2027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41080" y="324612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700" b="1" i="0">
                <a:solidFill>
                  <a:srgbClr val="0E2648"/>
                </a:solidFill>
                <a:latin typeface="Aptos"/>
              </a:rPr>
              <a:t>Inscripción/pago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41080" y="3840480"/>
            <a:ext cx="2148840" cy="7315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400" b="0" i="0">
                <a:solidFill>
                  <a:srgbClr val="23303D"/>
                </a:solidFill>
                <a:latin typeface="Aptos"/>
              </a:rPr>
              <a:t>Al menos un autor para asegurar inclusión.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2752" y="4701499"/>
            <a:ext cx="10332720" cy="954107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800" b="1" i="0" dirty="0">
                <a:solidFill>
                  <a:srgbClr val="0E2648"/>
                </a:solidFill>
                <a:latin typeface="Aptos"/>
              </a:rPr>
              <a:t>Congreso </a:t>
            </a:r>
            <a:r>
              <a:rPr sz="2800" b="1" i="0" dirty="0" err="1">
                <a:solidFill>
                  <a:srgbClr val="0E2648"/>
                </a:solidFill>
                <a:latin typeface="Aptos"/>
              </a:rPr>
              <a:t>presencial</a:t>
            </a:r>
            <a:r>
              <a:rPr sz="2800" b="1" i="0" dirty="0">
                <a:solidFill>
                  <a:srgbClr val="0E2648"/>
                </a:solidFill>
                <a:latin typeface="Aptos"/>
              </a:rPr>
              <a:t>: 27 de </a:t>
            </a:r>
            <a:r>
              <a:rPr sz="2800" b="1" i="0" dirty="0" err="1">
                <a:solidFill>
                  <a:srgbClr val="0E2648"/>
                </a:solidFill>
                <a:latin typeface="Aptos"/>
              </a:rPr>
              <a:t>junio</a:t>
            </a:r>
            <a:r>
              <a:rPr sz="2800" b="1" i="0" dirty="0">
                <a:solidFill>
                  <a:srgbClr val="0E2648"/>
                </a:solidFill>
                <a:latin typeface="Aptos"/>
              </a:rPr>
              <a:t> – 3 de </a:t>
            </a:r>
            <a:r>
              <a:rPr sz="2800" b="1" i="0" dirty="0" err="1">
                <a:solidFill>
                  <a:srgbClr val="0E2648"/>
                </a:solidFill>
                <a:latin typeface="Aptos"/>
              </a:rPr>
              <a:t>julio</a:t>
            </a:r>
            <a:r>
              <a:rPr sz="2800" b="1" i="0" dirty="0">
                <a:solidFill>
                  <a:srgbClr val="0E2648"/>
                </a:solidFill>
                <a:latin typeface="Aptos"/>
              </a:rPr>
              <a:t> de 2027 · Barranquilla, Colombia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01053" y="5730020"/>
            <a:ext cx="11655552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0" i="0" dirty="0">
                <a:solidFill>
                  <a:srgbClr val="5B6C7B"/>
                </a:solidFill>
                <a:latin typeface="Aptos"/>
              </a:rPr>
              <a:t>Consulta el sitio </a:t>
            </a:r>
            <a:r>
              <a:rPr sz="2400" b="0" i="0" dirty="0" err="1">
                <a:solidFill>
                  <a:srgbClr val="5B6C7B"/>
                </a:solidFill>
                <a:latin typeface="Aptos"/>
              </a:rPr>
              <a:t>oficial</a:t>
            </a:r>
            <a:r>
              <a:rPr sz="2400" b="0" i="0" dirty="0">
                <a:solidFill>
                  <a:srgbClr val="5B6C7B"/>
                </a:solidFill>
                <a:latin typeface="Aptos"/>
              </a:rPr>
              <a:t> </a:t>
            </a:r>
            <a:r>
              <a:rPr sz="2400" b="0" i="0" dirty="0" err="1">
                <a:solidFill>
                  <a:srgbClr val="5B6C7B"/>
                </a:solidFill>
                <a:latin typeface="Aptos"/>
              </a:rPr>
              <a:t>por</a:t>
            </a:r>
            <a:r>
              <a:rPr sz="2400" b="0" i="0" dirty="0">
                <a:solidFill>
                  <a:srgbClr val="5B6C7B"/>
                </a:solidFill>
                <a:latin typeface="Aptos"/>
              </a:rPr>
              <a:t> </a:t>
            </a:r>
            <a:r>
              <a:rPr sz="2400" b="0" i="0" dirty="0" err="1">
                <a:solidFill>
                  <a:srgbClr val="5B6C7B"/>
                </a:solidFill>
                <a:latin typeface="Aptos"/>
              </a:rPr>
              <a:t>si</a:t>
            </a:r>
            <a:r>
              <a:rPr sz="2400" b="0" i="0" dirty="0">
                <a:solidFill>
                  <a:srgbClr val="5B6C7B"/>
                </a:solidFill>
                <a:latin typeface="Aptos"/>
              </a:rPr>
              <a:t> se publican </a:t>
            </a:r>
            <a:r>
              <a:rPr sz="2400" b="0" i="0" dirty="0" err="1">
                <a:solidFill>
                  <a:srgbClr val="5B6C7B"/>
                </a:solidFill>
                <a:latin typeface="Aptos"/>
              </a:rPr>
              <a:t>actualizaciones</a:t>
            </a:r>
            <a:r>
              <a:rPr sz="2400" b="0" i="0" dirty="0">
                <a:solidFill>
                  <a:srgbClr val="5B6C7B"/>
                </a:solidFill>
                <a:latin typeface="Aptos"/>
              </a:rPr>
              <a:t> del </a:t>
            </a:r>
            <a:r>
              <a:rPr sz="2400" b="0" i="0" dirty="0" err="1">
                <a:solidFill>
                  <a:srgbClr val="5B6C7B"/>
                </a:solidFill>
                <a:latin typeface="Aptos"/>
              </a:rPr>
              <a:t>cronograma</a:t>
            </a:r>
            <a:r>
              <a:rPr sz="2400" b="0" i="0" dirty="0">
                <a:solidFill>
                  <a:srgbClr val="5B6C7B"/>
                </a:solidFill>
                <a:latin typeface="Aptos"/>
              </a:rPr>
              <a:t>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0080" y="6510528"/>
            <a:ext cx="9875520" cy="182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900" b="0" i="0">
                <a:solidFill>
                  <a:srgbClr val="5B6C7B"/>
                </a:solidFill>
                <a:latin typeface="Aptos"/>
              </a:rPr>
              <a:t>XVII CIAEM  •  Barranquilla, Colombia  •  27 junio – 3 julio 2027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r"/>
            <a:r>
              <a:rPr sz="1000" b="1" i="0">
                <a:solidFill>
                  <a:srgbClr val="5B6C7B"/>
                </a:solidFill>
                <a:latin typeface="Aptos"/>
              </a:rPr>
              <a:t>08</a:t>
            </a:r>
          </a:p>
        </p:txBody>
      </p:sp>
      <p:sp>
        <p:nvSpPr>
          <p:cNvPr id="26" name="Oval 25"/>
          <p:cNvSpPr/>
          <p:nvPr/>
        </p:nvSpPr>
        <p:spPr>
          <a:xfrm>
            <a:off x="10927080" y="256032"/>
            <a:ext cx="384048" cy="38404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1045952" y="164592"/>
            <a:ext cx="201168" cy="201168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9372600" y="219456"/>
            <a:ext cx="1463040" cy="4114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sz="1300" b="1">
                <a:solidFill>
                  <a:srgbClr val="0E2648"/>
                </a:solidFill>
                <a:latin typeface="Aptos Display"/>
              </a:rPr>
              <a:t>XVII CIAEM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164592"/>
            <a:ext cx="10515600" cy="256032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l"/>
            <a:r>
              <a:rPr sz="1200" b="1">
                <a:solidFill>
                  <a:srgbClr val="009999"/>
                </a:solidFill>
                <a:latin typeface="Aptos"/>
              </a:rPr>
              <a:t>08 · HERRAMIENTAS PARA PREPARAR TU PROPUESTA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2920" y="438912"/>
            <a:ext cx="10789920" cy="640080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l"/>
            <a:r>
              <a:rPr sz="3000" b="1">
                <a:solidFill>
                  <a:srgbClr val="0E2648"/>
                </a:solidFill>
                <a:latin typeface="Aptos"/>
              </a:rPr>
              <a:t>Medios y apoyos que ofrece la XVII CIAEM</a:t>
            </a:r>
          </a:p>
        </p:txBody>
      </p:sp>
      <p:sp>
        <p:nvSpPr>
          <p:cNvPr id="4" name="Rectangle 3"/>
          <p:cNvSpPr/>
          <p:nvPr/>
        </p:nvSpPr>
        <p:spPr>
          <a:xfrm>
            <a:off x="530352" y="1115568"/>
            <a:ext cx="100584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502920" y="6519672"/>
            <a:ext cx="9144000" cy="164592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l"/>
            <a:r>
              <a:rPr sz="1000" b="0">
                <a:solidFill>
                  <a:srgbClr val="5B6C7B"/>
                </a:solidFill>
                <a:latin typeface="Aptos"/>
              </a:rPr>
              <a:t>XVII CIAEM  ·  Barranquilla  ·  2027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201400" y="6473952"/>
            <a:ext cx="365760" cy="228600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r"/>
            <a:r>
              <a:rPr sz="1100" b="1">
                <a:solidFill>
                  <a:srgbClr val="5B6C7B"/>
                </a:solidFill>
                <a:latin typeface="Aptos"/>
              </a:rPr>
              <a:t>09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1508760"/>
            <a:ext cx="5303520" cy="141732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40080" y="1508760"/>
            <a:ext cx="91440" cy="14173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96112" y="1655063"/>
            <a:ext cx="4754880" cy="384048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l"/>
            <a:r>
              <a:rPr sz="2000" b="1">
                <a:solidFill>
                  <a:srgbClr val="0E2648"/>
                </a:solidFill>
                <a:latin typeface="Aptos"/>
              </a:rPr>
              <a:t>SITIO OFICIAL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96112" y="2130552"/>
            <a:ext cx="4709160" cy="621792"/>
          </a:xfrm>
          <a:prstGeom prst="rect">
            <a:avLst/>
          </a:prstGeom>
          <a:noFill/>
        </p:spPr>
        <p:txBody>
          <a:bodyPr wrap="square" lIns="64008" tIns="36576" rIns="64008" bIns="36576" anchor="t">
            <a:spAutoFit/>
          </a:bodyPr>
          <a:lstStyle/>
          <a:p>
            <a:pPr algn="l"/>
            <a:r>
              <a:rPr sz="1800" b="0">
                <a:solidFill>
                  <a:srgbClr val="23303D"/>
                </a:solidFill>
                <a:latin typeface="Aptos"/>
              </a:rPr>
              <a:t>Temas, modalidades, fechas y requisitos actualizados.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17920" y="1508760"/>
            <a:ext cx="5303520" cy="141732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217920" y="1508760"/>
            <a:ext cx="91440" cy="1417320"/>
          </a:xfrm>
          <a:prstGeom prst="rect">
            <a:avLst/>
          </a:prstGeom>
          <a:solidFill>
            <a:srgbClr val="185C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473952" y="1655063"/>
            <a:ext cx="4754880" cy="384048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l"/>
            <a:r>
              <a:rPr sz="2000" b="1">
                <a:solidFill>
                  <a:srgbClr val="0E2648"/>
                </a:solidFill>
                <a:latin typeface="Aptos"/>
              </a:rPr>
              <a:t>PLATAFORMA OJS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73952" y="2130552"/>
            <a:ext cx="4709160" cy="621792"/>
          </a:xfrm>
          <a:prstGeom prst="rect">
            <a:avLst/>
          </a:prstGeom>
          <a:noFill/>
        </p:spPr>
        <p:txBody>
          <a:bodyPr wrap="square" lIns="64008" tIns="36576" rIns="64008" bIns="36576" anchor="t">
            <a:spAutoFit/>
          </a:bodyPr>
          <a:lstStyle/>
          <a:p>
            <a:pPr algn="l"/>
            <a:r>
              <a:rPr sz="1800" b="0">
                <a:solidFill>
                  <a:srgbClr val="23303D"/>
                </a:solidFill>
                <a:latin typeface="Aptos"/>
              </a:rPr>
              <a:t>Registro, envío y seguimiento de la propuesta.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40080" y="3337560"/>
            <a:ext cx="5303520" cy="141732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640080" y="3337560"/>
            <a:ext cx="91440" cy="1417320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96112" y="3483864"/>
            <a:ext cx="4754880" cy="384048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l"/>
            <a:r>
              <a:rPr sz="2000" b="1">
                <a:solidFill>
                  <a:srgbClr val="0E2648"/>
                </a:solidFill>
                <a:latin typeface="Aptos"/>
              </a:rPr>
              <a:t>GUÍAS Y PLANTILLAS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96112" y="3959352"/>
            <a:ext cx="4709160" cy="621792"/>
          </a:xfrm>
          <a:prstGeom prst="rect">
            <a:avLst/>
          </a:prstGeom>
          <a:noFill/>
        </p:spPr>
        <p:txBody>
          <a:bodyPr wrap="square" lIns="64008" tIns="36576" rIns="64008" bIns="36576" anchor="t">
            <a:spAutoFit/>
          </a:bodyPr>
          <a:lstStyle/>
          <a:p>
            <a:pPr algn="l"/>
            <a:r>
              <a:rPr sz="1800" b="0">
                <a:solidFill>
                  <a:srgbClr val="23303D"/>
                </a:solidFill>
                <a:latin typeface="Aptos"/>
              </a:rPr>
              <a:t>Estilo CIAEM y orientaciones para cada modalidad.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17920" y="3337559"/>
            <a:ext cx="5303520" cy="1752025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6217920" y="3337560"/>
            <a:ext cx="91440" cy="1417320"/>
          </a:xfrm>
          <a:prstGeom prst="rect">
            <a:avLst/>
          </a:prstGeom>
          <a:solidFill>
            <a:srgbClr val="E668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473952" y="3483864"/>
            <a:ext cx="4754880" cy="384048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l"/>
            <a:r>
              <a:rPr sz="2000" b="1">
                <a:solidFill>
                  <a:srgbClr val="0E2648"/>
                </a:solidFill>
                <a:latin typeface="Aptos"/>
              </a:rPr>
              <a:t>ASISTENTE DE APOYO CON IA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73952" y="3959352"/>
            <a:ext cx="4709160" cy="621792"/>
          </a:xfrm>
          <a:prstGeom prst="rect">
            <a:avLst/>
          </a:prstGeom>
          <a:noFill/>
        </p:spPr>
        <p:txBody>
          <a:bodyPr wrap="square" lIns="64008" tIns="36576" rIns="64008" bIns="36576" anchor="t">
            <a:spAutoFit/>
          </a:bodyPr>
          <a:lstStyle/>
          <a:p>
            <a:pPr algn="l"/>
            <a:r>
              <a:rPr sz="1800" b="0" dirty="0">
                <a:solidFill>
                  <a:srgbClr val="23303D"/>
                </a:solidFill>
                <a:latin typeface="Aptos"/>
              </a:rPr>
              <a:t>Ayuda para </a:t>
            </a:r>
            <a:r>
              <a:rPr sz="1800" b="0" dirty="0" err="1">
                <a:solidFill>
                  <a:srgbClr val="23303D"/>
                </a:solidFill>
                <a:latin typeface="Aptos"/>
              </a:rPr>
              <a:t>revisar</a:t>
            </a:r>
            <a:r>
              <a:rPr sz="1800" b="0" dirty="0">
                <a:solidFill>
                  <a:srgbClr val="23303D"/>
                </a:solidFill>
                <a:latin typeface="Aptos"/>
              </a:rPr>
              <a:t> la </a:t>
            </a:r>
            <a:r>
              <a:rPr sz="1800" b="0" dirty="0" err="1">
                <a:solidFill>
                  <a:srgbClr val="23303D"/>
                </a:solidFill>
                <a:latin typeface="Aptos"/>
              </a:rPr>
              <a:t>estructura</a:t>
            </a:r>
            <a:r>
              <a:rPr sz="1800" b="0" dirty="0">
                <a:solidFill>
                  <a:srgbClr val="23303D"/>
                </a:solidFill>
                <a:latin typeface="Aptos"/>
              </a:rPr>
              <a:t> y </a:t>
            </a:r>
            <a:r>
              <a:rPr sz="1800" b="0" dirty="0" err="1">
                <a:solidFill>
                  <a:srgbClr val="23303D"/>
                </a:solidFill>
                <a:latin typeface="Aptos"/>
              </a:rPr>
              <a:t>preparar</a:t>
            </a:r>
            <a:r>
              <a:rPr sz="1800" b="0" dirty="0">
                <a:solidFill>
                  <a:srgbClr val="23303D"/>
                </a:solidFill>
                <a:latin typeface="Aptos"/>
              </a:rPr>
              <a:t> el </a:t>
            </a:r>
            <a:r>
              <a:rPr sz="1800" b="0" dirty="0" err="1">
                <a:solidFill>
                  <a:srgbClr val="23303D"/>
                </a:solidFill>
                <a:latin typeface="Aptos"/>
              </a:rPr>
              <a:t>envío</a:t>
            </a:r>
            <a:r>
              <a:rPr sz="1800" b="0" dirty="0">
                <a:solidFill>
                  <a:srgbClr val="23303D"/>
                </a:solidFill>
                <a:latin typeface="Aptos"/>
              </a:rPr>
              <a:t>. La </a:t>
            </a:r>
            <a:r>
              <a:rPr sz="1800" b="0" dirty="0" err="1">
                <a:solidFill>
                  <a:srgbClr val="23303D"/>
                </a:solidFill>
                <a:latin typeface="Aptos"/>
              </a:rPr>
              <a:t>autoría</a:t>
            </a:r>
            <a:r>
              <a:rPr sz="1800" b="0" dirty="0">
                <a:solidFill>
                  <a:srgbClr val="23303D"/>
                </a:solidFill>
                <a:latin typeface="Aptos"/>
              </a:rPr>
              <a:t> y las </a:t>
            </a:r>
            <a:r>
              <a:rPr sz="1800" b="0" dirty="0" err="1">
                <a:solidFill>
                  <a:srgbClr val="23303D"/>
                </a:solidFill>
                <a:latin typeface="Aptos"/>
              </a:rPr>
              <a:t>decisiones</a:t>
            </a:r>
            <a:r>
              <a:rPr sz="1800" b="0" dirty="0">
                <a:solidFill>
                  <a:srgbClr val="23303D"/>
                </a:solidFill>
                <a:latin typeface="Aptos"/>
              </a:rPr>
              <a:t> </a:t>
            </a:r>
            <a:r>
              <a:rPr sz="1800" b="0" dirty="0" err="1">
                <a:solidFill>
                  <a:srgbClr val="23303D"/>
                </a:solidFill>
                <a:latin typeface="Aptos"/>
              </a:rPr>
              <a:t>siguen</a:t>
            </a:r>
            <a:r>
              <a:rPr sz="1800" b="0" dirty="0">
                <a:solidFill>
                  <a:srgbClr val="23303D"/>
                </a:solidFill>
                <a:latin typeface="Aptos"/>
              </a:rPr>
              <a:t> </a:t>
            </a:r>
            <a:r>
              <a:rPr sz="1800" b="0" dirty="0" err="1">
                <a:solidFill>
                  <a:srgbClr val="23303D"/>
                </a:solidFill>
                <a:latin typeface="Aptos"/>
              </a:rPr>
              <a:t>siendo</a:t>
            </a:r>
            <a:r>
              <a:rPr sz="1800" b="0" dirty="0">
                <a:solidFill>
                  <a:srgbClr val="23303D"/>
                </a:solidFill>
                <a:latin typeface="Aptos"/>
              </a:rPr>
              <a:t> </a:t>
            </a:r>
            <a:r>
              <a:rPr sz="1800" b="0" dirty="0" err="1">
                <a:solidFill>
                  <a:srgbClr val="23303D"/>
                </a:solidFill>
                <a:latin typeface="Aptos"/>
              </a:rPr>
              <a:t>tuyas</a:t>
            </a:r>
            <a:r>
              <a:rPr sz="1800" b="0" dirty="0">
                <a:solidFill>
                  <a:srgbClr val="23303D"/>
                </a:solidFill>
                <a:latin typeface="Aptos"/>
              </a:rPr>
              <a:t>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31520" y="5349240"/>
            <a:ext cx="10698480" cy="457200"/>
          </a:xfrm>
          <a:prstGeom prst="rect">
            <a:avLst/>
          </a:prstGeom>
          <a:noFill/>
        </p:spPr>
        <p:txBody>
          <a:bodyPr wrap="square" lIns="64008" tIns="36576" rIns="64008" bIns="36576" anchor="ctr">
            <a:spAutoFit/>
          </a:bodyPr>
          <a:lstStyle/>
          <a:p>
            <a:pPr algn="ctr"/>
            <a:r>
              <a:rPr sz="2400" b="1" dirty="0">
                <a:solidFill>
                  <a:srgbClr val="185C91"/>
                </a:solidFill>
                <a:latin typeface="Aptos"/>
              </a:rPr>
              <a:t>Consulta </a:t>
            </a:r>
            <a:r>
              <a:rPr sz="2400" b="1" dirty="0" err="1">
                <a:solidFill>
                  <a:srgbClr val="185C91"/>
                </a:solidFill>
                <a:latin typeface="Aptos"/>
              </a:rPr>
              <a:t>siempre</a:t>
            </a:r>
            <a:r>
              <a:rPr sz="2400" b="1" dirty="0">
                <a:solidFill>
                  <a:srgbClr val="185C91"/>
                </a:solidFill>
                <a:latin typeface="Aptos"/>
              </a:rPr>
              <a:t> las </a:t>
            </a:r>
            <a:r>
              <a:rPr sz="2400" b="1" dirty="0" err="1">
                <a:solidFill>
                  <a:srgbClr val="185C91"/>
                </a:solidFill>
                <a:latin typeface="Aptos"/>
              </a:rPr>
              <a:t>instrucciones</a:t>
            </a:r>
            <a:r>
              <a:rPr sz="2400" b="1" dirty="0">
                <a:solidFill>
                  <a:srgbClr val="185C91"/>
                </a:solidFill>
                <a:latin typeface="Aptos"/>
              </a:rPr>
              <a:t> </a:t>
            </a:r>
            <a:r>
              <a:rPr sz="2400" b="1" dirty="0" err="1">
                <a:solidFill>
                  <a:srgbClr val="185C91"/>
                </a:solidFill>
                <a:latin typeface="Aptos"/>
              </a:rPr>
              <a:t>oficiales</a:t>
            </a:r>
            <a:r>
              <a:rPr sz="2400" b="1" dirty="0">
                <a:solidFill>
                  <a:srgbClr val="185C91"/>
                </a:solidFill>
                <a:latin typeface="Aptos"/>
              </a:rPr>
              <a:t> antes de </a:t>
            </a:r>
            <a:r>
              <a:rPr sz="2400" b="1" dirty="0" err="1">
                <a:solidFill>
                  <a:srgbClr val="185C91"/>
                </a:solidFill>
                <a:latin typeface="Aptos"/>
              </a:rPr>
              <a:t>enviar</a:t>
            </a:r>
            <a:r>
              <a:rPr sz="2400" b="1" dirty="0">
                <a:solidFill>
                  <a:srgbClr val="185C91"/>
                </a:solidFill>
                <a:latin typeface="Aptos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30257C0-A0E7-2432-EC87-B95DE8925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616032"/>
            <a:ext cx="10905066" cy="362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096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6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0040"/>
            <a:ext cx="10881360" cy="27432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1100" b="1" i="0">
                <a:solidFill>
                  <a:srgbClr val="F4B337"/>
                </a:solidFill>
                <a:latin typeface="Aptos"/>
              </a:rPr>
              <a:t>09 · PRÓXIMO PASO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621792"/>
            <a:ext cx="1097280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3200" b="1" i="0">
                <a:solidFill>
                  <a:srgbClr val="FFFFFF"/>
                </a:solidFill>
                <a:latin typeface="Aptos"/>
              </a:rPr>
              <a:t>Tu trabajo puede enriquecer la conversación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1261872"/>
            <a:ext cx="105156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85800" y="1706880"/>
            <a:ext cx="4507992" cy="1692771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600" b="1" i="0" dirty="0">
                <a:solidFill>
                  <a:srgbClr val="FFFFFF"/>
                </a:solidFill>
                <a:latin typeface="Aptos"/>
              </a:rPr>
              <a:t>1. Define </a:t>
            </a:r>
            <a:r>
              <a:rPr sz="2600" b="1" i="0" dirty="0" err="1">
                <a:solidFill>
                  <a:srgbClr val="FFFFFF"/>
                </a:solidFill>
                <a:latin typeface="Aptos"/>
              </a:rPr>
              <a:t>tu</a:t>
            </a:r>
            <a:r>
              <a:rPr sz="2600" b="1" i="0" dirty="0">
                <a:solidFill>
                  <a:srgbClr val="FFFFFF"/>
                </a:solidFill>
                <a:latin typeface="Aptos"/>
              </a:rPr>
              <a:t> </a:t>
            </a:r>
            <a:r>
              <a:rPr sz="2600" b="1" i="0" dirty="0" err="1">
                <a:solidFill>
                  <a:srgbClr val="FFFFFF"/>
                </a:solidFill>
                <a:latin typeface="Aptos"/>
              </a:rPr>
              <a:t>aporte</a:t>
            </a:r>
            <a:r>
              <a:rPr sz="2600" b="1" i="0" dirty="0">
                <a:solidFill>
                  <a:srgbClr val="FFFFFF"/>
                </a:solidFill>
                <a:latin typeface="Aptos"/>
              </a:rPr>
              <a:t>
2. Elige la </a:t>
            </a:r>
            <a:r>
              <a:rPr sz="2600" b="1" i="0" dirty="0" err="1">
                <a:solidFill>
                  <a:srgbClr val="FFFFFF"/>
                </a:solidFill>
                <a:latin typeface="Aptos"/>
              </a:rPr>
              <a:t>modalidad</a:t>
            </a:r>
            <a:r>
              <a:rPr sz="2600" b="1" i="0" dirty="0">
                <a:solidFill>
                  <a:srgbClr val="FFFFFF"/>
                </a:solidFill>
                <a:latin typeface="Aptos"/>
              </a:rPr>
              <a:t>
3. Revisa el Estilo CIAEM
4. </a:t>
            </a:r>
            <a:r>
              <a:rPr sz="2600" b="1" i="0" dirty="0" err="1">
                <a:solidFill>
                  <a:srgbClr val="FFFFFF"/>
                </a:solidFill>
                <a:latin typeface="Aptos"/>
              </a:rPr>
              <a:t>Envía</a:t>
            </a:r>
            <a:r>
              <a:rPr sz="2600" b="1" i="0" dirty="0">
                <a:solidFill>
                  <a:srgbClr val="FFFFFF"/>
                </a:solidFill>
                <a:latin typeface="Aptos"/>
              </a:rPr>
              <a:t> la </a:t>
            </a:r>
            <a:r>
              <a:rPr sz="2600" b="1" i="0" dirty="0" err="1">
                <a:solidFill>
                  <a:srgbClr val="FFFFFF"/>
                </a:solidFill>
                <a:latin typeface="Aptos"/>
              </a:rPr>
              <a:t>propuesta</a:t>
            </a:r>
            <a:r>
              <a:rPr sz="2600" b="1" i="0" dirty="0">
                <a:solidFill>
                  <a:srgbClr val="FFFFFF"/>
                </a:solidFill>
                <a:latin typeface="Aptos"/>
              </a:rPr>
              <a:t> </a:t>
            </a:r>
            <a:r>
              <a:rPr sz="2600" b="1" i="0" dirty="0" err="1">
                <a:solidFill>
                  <a:srgbClr val="FFFFFF"/>
                </a:solidFill>
                <a:latin typeface="Aptos"/>
              </a:rPr>
              <a:t>en</a:t>
            </a:r>
            <a:r>
              <a:rPr sz="2600" b="1" i="0" dirty="0">
                <a:solidFill>
                  <a:srgbClr val="FFFFFF"/>
                </a:solidFill>
                <a:latin typeface="Aptos"/>
              </a:rPr>
              <a:t> OJS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95075" y="1328997"/>
            <a:ext cx="4480560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1" i="0" dirty="0">
                <a:solidFill>
                  <a:srgbClr val="FFFFFF"/>
                </a:solidFill>
                <a:latin typeface="Aptos"/>
              </a:rPr>
              <a:t>Sitio del </a:t>
            </a:r>
            <a:r>
              <a:rPr sz="2400" b="1" i="0" dirty="0" err="1">
                <a:solidFill>
                  <a:srgbClr val="FFFFFF"/>
                </a:solidFill>
                <a:latin typeface="Aptos"/>
              </a:rPr>
              <a:t>congreso</a:t>
            </a:r>
            <a:endParaRPr sz="2400" b="1" i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59025" y="1835885"/>
            <a:ext cx="4754880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0" i="0" dirty="0">
                <a:solidFill>
                  <a:srgbClr val="ACDCE8"/>
                </a:solidFill>
                <a:latin typeface="Aptos"/>
              </a:rPr>
              <a:t>https://</a:t>
            </a:r>
            <a:r>
              <a:rPr sz="2400" b="0" i="0" dirty="0" err="1">
                <a:solidFill>
                  <a:srgbClr val="ACDCE8"/>
                </a:solidFill>
                <a:latin typeface="Aptos"/>
              </a:rPr>
              <a:t>xvii.ciaem-iacme.org</a:t>
            </a:r>
            <a:endParaRPr sz="2400" b="0" i="0" dirty="0">
              <a:solidFill>
                <a:srgbClr val="ACDCE8"/>
              </a:solidFill>
              <a:latin typeface="Apto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08361" y="3916748"/>
            <a:ext cx="4480560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1" i="0" dirty="0" err="1">
                <a:solidFill>
                  <a:srgbClr val="FFFFFF"/>
                </a:solidFill>
                <a:latin typeface="Aptos"/>
              </a:rPr>
              <a:t>Modalidades</a:t>
            </a:r>
            <a:r>
              <a:rPr sz="2400" b="1" i="0" dirty="0">
                <a:solidFill>
                  <a:srgbClr val="FFFFFF"/>
                </a:solidFill>
                <a:latin typeface="Aptos"/>
              </a:rPr>
              <a:t> y </a:t>
            </a:r>
            <a:r>
              <a:rPr sz="2400" b="1" i="0" dirty="0" err="1">
                <a:solidFill>
                  <a:srgbClr val="FFFFFF"/>
                </a:solidFill>
                <a:latin typeface="Aptos"/>
              </a:rPr>
              <a:t>requisitos</a:t>
            </a:r>
            <a:endParaRPr sz="2400" b="1" i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37807" y="4348414"/>
            <a:ext cx="8407190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0" i="0" dirty="0">
                <a:solidFill>
                  <a:srgbClr val="ACDCE8"/>
                </a:solidFill>
                <a:latin typeface="Aptos"/>
              </a:rPr>
              <a:t>https://</a:t>
            </a:r>
            <a:r>
              <a:rPr sz="2400" b="0" i="0" dirty="0" err="1">
                <a:solidFill>
                  <a:srgbClr val="ACDCE8"/>
                </a:solidFill>
                <a:latin typeface="Aptos"/>
              </a:rPr>
              <a:t>xvii.ciaem-iacme.org</a:t>
            </a:r>
            <a:r>
              <a:rPr sz="2400" b="0" i="0" dirty="0">
                <a:solidFill>
                  <a:srgbClr val="ACDCE8"/>
                </a:solidFill>
                <a:latin typeface="Aptos"/>
              </a:rPr>
              <a:t>/</a:t>
            </a:r>
            <a:r>
              <a:rPr sz="2400" b="0" i="0" dirty="0" err="1">
                <a:solidFill>
                  <a:srgbClr val="ACDCE8"/>
                </a:solidFill>
                <a:latin typeface="Aptos"/>
              </a:rPr>
              <a:t>ponencias-abiertas</a:t>
            </a:r>
            <a:r>
              <a:rPr sz="2400" b="0" i="0" dirty="0">
                <a:solidFill>
                  <a:srgbClr val="ACDCE8"/>
                </a:solidFill>
                <a:latin typeface="Aptos"/>
              </a:rPr>
              <a:t>/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56955" y="2562402"/>
            <a:ext cx="4480560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1" i="0" dirty="0">
                <a:solidFill>
                  <a:srgbClr val="FFFFFF"/>
                </a:solidFill>
                <a:latin typeface="Aptos"/>
              </a:rPr>
              <a:t>Plataforma OJS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74208" y="3014310"/>
            <a:ext cx="6447498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0" i="0" dirty="0">
                <a:solidFill>
                  <a:srgbClr val="ACDCE8"/>
                </a:solidFill>
                <a:latin typeface="Aptos"/>
              </a:rPr>
              <a:t>https://</a:t>
            </a:r>
            <a:r>
              <a:rPr sz="2400" b="0" i="0" dirty="0" err="1">
                <a:solidFill>
                  <a:srgbClr val="ACDCE8"/>
                </a:solidFill>
                <a:latin typeface="Aptos"/>
              </a:rPr>
              <a:t>ponencias.ciaem-redumate.org</a:t>
            </a:r>
            <a:r>
              <a:rPr sz="2400" b="0" i="0" dirty="0">
                <a:solidFill>
                  <a:srgbClr val="ACDCE8"/>
                </a:solidFill>
                <a:latin typeface="Aptos"/>
              </a:rPr>
              <a:t>/</a:t>
            </a:r>
            <a:r>
              <a:rPr sz="2400" b="0" i="0" dirty="0" err="1">
                <a:solidFill>
                  <a:srgbClr val="ACDCE8"/>
                </a:solidFill>
                <a:latin typeface="Aptos"/>
              </a:rPr>
              <a:t>ciaem</a:t>
            </a:r>
            <a:endParaRPr sz="2400" b="0" i="0" dirty="0">
              <a:solidFill>
                <a:srgbClr val="ACDCE8"/>
              </a:solidFill>
              <a:latin typeface="Apto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58511" y="4996258"/>
            <a:ext cx="4480560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1" i="0" dirty="0" err="1">
                <a:solidFill>
                  <a:srgbClr val="FFFFFF"/>
                </a:solidFill>
                <a:latin typeface="Aptos"/>
              </a:rPr>
              <a:t>Asistente</a:t>
            </a:r>
            <a:r>
              <a:rPr sz="2400" b="1" i="0" dirty="0">
                <a:solidFill>
                  <a:srgbClr val="FFFFFF"/>
                </a:solidFill>
                <a:latin typeface="Aptos"/>
              </a:rPr>
              <a:t> de </a:t>
            </a:r>
            <a:r>
              <a:rPr sz="2400" b="1" i="0" dirty="0" err="1">
                <a:solidFill>
                  <a:srgbClr val="FFFFFF"/>
                </a:solidFill>
                <a:latin typeface="Aptos"/>
              </a:rPr>
              <a:t>apoyo</a:t>
            </a:r>
            <a:r>
              <a:rPr sz="2400" b="1" i="0" dirty="0">
                <a:solidFill>
                  <a:srgbClr val="FFFFFF"/>
                </a:solidFill>
                <a:latin typeface="Aptos"/>
              </a:rPr>
              <a:t> con IA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34125" y="5573306"/>
            <a:ext cx="5821335" cy="461665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2400" b="0" i="0" dirty="0">
                <a:solidFill>
                  <a:srgbClr val="ACDCE8"/>
                </a:solidFill>
                <a:latin typeface="Aptos"/>
              </a:rPr>
              <a:t>https://</a:t>
            </a:r>
            <a:r>
              <a:rPr sz="2400" b="0" i="0" dirty="0" err="1">
                <a:solidFill>
                  <a:srgbClr val="ACDCE8"/>
                </a:solidFill>
                <a:latin typeface="Aptos"/>
              </a:rPr>
              <a:t>iaponencias.ciaem-redumate.org</a:t>
            </a:r>
            <a:r>
              <a:rPr sz="2400" b="0" i="0" dirty="0">
                <a:solidFill>
                  <a:srgbClr val="ACDCE8"/>
                </a:solidFill>
                <a:latin typeface="Aptos"/>
              </a:rPr>
              <a:t>/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0080" y="6510528"/>
            <a:ext cx="9875520" cy="1828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l"/>
            <a:r>
              <a:rPr sz="900" b="0" i="0">
                <a:solidFill>
                  <a:srgbClr val="CDDCE8"/>
                </a:solidFill>
                <a:latin typeface="Aptos"/>
              </a:rPr>
              <a:t>XVII CIAEM  •  Barranquilla, Colombia  •  27 junio – 3 julio 2027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r"/>
            <a:r>
              <a:rPr sz="1000" b="1" i="0">
                <a:solidFill>
                  <a:srgbClr val="CDDCE8"/>
                </a:solidFill>
                <a:latin typeface="Aptos"/>
              </a:rPr>
              <a:t>10</a:t>
            </a:r>
          </a:p>
        </p:txBody>
      </p:sp>
      <p:sp>
        <p:nvSpPr>
          <p:cNvPr id="21" name="Oval 20"/>
          <p:cNvSpPr/>
          <p:nvPr/>
        </p:nvSpPr>
        <p:spPr>
          <a:xfrm>
            <a:off x="10927080" y="256032"/>
            <a:ext cx="384048" cy="38404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Oval 21"/>
          <p:cNvSpPr/>
          <p:nvPr/>
        </p:nvSpPr>
        <p:spPr>
          <a:xfrm>
            <a:off x="11045952" y="164592"/>
            <a:ext cx="201168" cy="201168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372600" y="219456"/>
            <a:ext cx="1463040" cy="4114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sz="1300" b="1">
                <a:solidFill>
                  <a:srgbClr val="0E2648"/>
                </a:solidFill>
                <a:latin typeface="Aptos Display"/>
              </a:rPr>
              <a:t>XVII CIAEM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256032"/>
            <a:ext cx="10789920" cy="256032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100" b="1">
                <a:solidFill>
                  <a:srgbClr val="009999"/>
                </a:solidFill>
                <a:latin typeface="Aptos"/>
              </a:rPr>
              <a:t>10 · UNA OPCIÓN ESPECIALMENTE ACCESIBLE PARA ESTUDIANTES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530352"/>
            <a:ext cx="10972800" cy="59436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3100" b="1">
                <a:solidFill>
                  <a:srgbClr val="0E2648"/>
                </a:solidFill>
                <a:latin typeface="Aptos"/>
              </a:rPr>
              <a:t>Póster físico: comunicar con imágenes y claridad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1170432"/>
            <a:ext cx="105156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40080" y="6510528"/>
            <a:ext cx="9875520" cy="18288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900" b="0">
                <a:solidFill>
                  <a:srgbClr val="5B6C7B"/>
                </a:solidFill>
                <a:latin typeface="Aptos"/>
              </a:rPr>
              <a:t>XVII CIAEM  •  Barranquilla, Colombia  •  27 junio – 3 julio 2027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r"/>
            <a:r>
              <a:rPr sz="1000" b="1">
                <a:solidFill>
                  <a:srgbClr val="5B6C7B"/>
                </a:solidFill>
                <a:latin typeface="Aptos"/>
              </a:rPr>
              <a:t>11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6552" y="1113660"/>
            <a:ext cx="10515600" cy="1024896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2100" b="1" dirty="0">
                <a:solidFill>
                  <a:srgbClr val="0E2648"/>
                </a:solidFill>
                <a:latin typeface="Aptos"/>
              </a:rPr>
              <a:t>Una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investigación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 o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experiencia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puede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explicarse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mejor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 con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gráficos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,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esquemas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,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imágenes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 y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mensajes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 breves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que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 con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páginas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 de </a:t>
            </a:r>
            <a:r>
              <a:rPr sz="2100" b="1" dirty="0" err="1">
                <a:solidFill>
                  <a:srgbClr val="0E2648"/>
                </a:solidFill>
                <a:latin typeface="Aptos"/>
              </a:rPr>
              <a:t>texto</a:t>
            </a:r>
            <a:r>
              <a:rPr sz="2100" b="1" dirty="0">
                <a:solidFill>
                  <a:srgbClr val="0E2648"/>
                </a:solidFill>
                <a:latin typeface="Aptos"/>
              </a:rPr>
              <a:t>.</a:t>
            </a:r>
            <a:endParaRPr lang="es-419" sz="2100" b="1" dirty="0">
              <a:solidFill>
                <a:srgbClr val="0E2648"/>
              </a:solidFill>
              <a:latin typeface="Aptos"/>
            </a:endParaRPr>
          </a:p>
          <a:p>
            <a:pPr algn="l"/>
            <a:endParaRPr sz="2100" b="1" dirty="0">
              <a:solidFill>
                <a:srgbClr val="0E2648"/>
              </a:solidFill>
              <a:latin typeface="Apto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074920" y="1965960"/>
            <a:ext cx="6126480" cy="96012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5074920" y="1965960"/>
            <a:ext cx="73152" cy="96012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5257800" y="2075688"/>
            <a:ext cx="5806440" cy="32004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900" b="1">
                <a:solidFill>
                  <a:srgbClr val="0E2648"/>
                </a:solidFill>
                <a:latin typeface="Aptos"/>
              </a:rPr>
              <a:t>FORMATO OBLIGATORIO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57800" y="2450591"/>
            <a:ext cx="5806440" cy="393192"/>
          </a:xfrm>
          <a:prstGeom prst="rect">
            <a:avLst/>
          </a:prstGeom>
          <a:noFill/>
        </p:spPr>
        <p:txBody>
          <a:bodyPr wrap="square" lIns="54864" tIns="27432" rIns="54864" bIns="27432" anchor="t">
            <a:spAutoFit/>
          </a:bodyPr>
          <a:lstStyle/>
          <a:p>
            <a:pPr algn="l"/>
            <a:r>
              <a:rPr sz="1500" b="0" dirty="0">
                <a:solidFill>
                  <a:srgbClr val="23303D"/>
                </a:solidFill>
                <a:latin typeface="Aptos"/>
              </a:rPr>
              <a:t>A0 vertical: 84,1 × 118,9 cm.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Márgenes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 de 3 cm;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título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 grande y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franja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 inferior con logo y datos de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autoría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074920" y="3127248"/>
            <a:ext cx="6126480" cy="96012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5074920" y="3127248"/>
            <a:ext cx="73152" cy="960120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5257800" y="3236976"/>
            <a:ext cx="5806440" cy="32004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900" b="1">
                <a:solidFill>
                  <a:srgbClr val="0E2648"/>
                </a:solidFill>
                <a:latin typeface="Aptos"/>
              </a:rPr>
              <a:t>QUÉ DEBE LOGRAR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257800" y="3611880"/>
            <a:ext cx="5806440" cy="393192"/>
          </a:xfrm>
          <a:prstGeom prst="rect">
            <a:avLst/>
          </a:prstGeom>
          <a:noFill/>
        </p:spPr>
        <p:txBody>
          <a:bodyPr wrap="square" lIns="54864" tIns="27432" rIns="54864" bIns="27432" anchor="t">
            <a:spAutoFit/>
          </a:bodyPr>
          <a:lstStyle/>
          <a:p>
            <a:pPr algn="l"/>
            <a:r>
              <a:rPr sz="1500" b="0">
                <a:solidFill>
                  <a:srgbClr val="23303D"/>
                </a:solidFill>
                <a:latin typeface="Aptos"/>
              </a:rPr>
              <a:t>Que se entienda desde 1,5 metros. Usa poco texto, secciones claras, imágenes legibles y un mensaje central.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074920" y="4288536"/>
            <a:ext cx="6126480" cy="960120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5074920" y="4288536"/>
            <a:ext cx="73152" cy="960120"/>
          </a:xfrm>
          <a:prstGeom prst="rect">
            <a:avLst/>
          </a:prstGeom>
          <a:solidFill>
            <a:srgbClr val="E668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5257800" y="4398264"/>
            <a:ext cx="5806440" cy="32004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900" b="1">
                <a:solidFill>
                  <a:srgbClr val="0E2648"/>
                </a:solidFill>
                <a:latin typeface="Aptos"/>
              </a:rPr>
              <a:t>CÓMO SE PRESENTA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257800" y="4773168"/>
            <a:ext cx="5806440" cy="393192"/>
          </a:xfrm>
          <a:prstGeom prst="rect">
            <a:avLst/>
          </a:prstGeom>
          <a:noFill/>
        </p:spPr>
        <p:txBody>
          <a:bodyPr wrap="square" lIns="54864" tIns="27432" rIns="54864" bIns="27432" anchor="t">
            <a:spAutoFit/>
          </a:bodyPr>
          <a:lstStyle/>
          <a:p>
            <a:pPr algn="l"/>
            <a:r>
              <a:rPr sz="1500" b="0">
                <a:solidFill>
                  <a:srgbClr val="23303D"/>
                </a:solidFill>
                <a:latin typeface="Aptos"/>
              </a:rPr>
              <a:t>Se lleva impreso al congreso. No hay exposición oral programada; el espacio se dedica a mirar, conversar y compartir materiales.</a:t>
            </a:r>
          </a:p>
        </p:txBody>
      </p:sp>
      <p:sp>
        <p:nvSpPr>
          <p:cNvPr id="29" name="Oval 28"/>
          <p:cNvSpPr/>
          <p:nvPr/>
        </p:nvSpPr>
        <p:spPr>
          <a:xfrm>
            <a:off x="10927080" y="256032"/>
            <a:ext cx="384048" cy="38404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Oval 29"/>
          <p:cNvSpPr/>
          <p:nvPr/>
        </p:nvSpPr>
        <p:spPr>
          <a:xfrm>
            <a:off x="11045952" y="164592"/>
            <a:ext cx="201168" cy="201168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9372600" y="219456"/>
            <a:ext cx="1463040" cy="4114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sz="1300" b="1">
                <a:solidFill>
                  <a:srgbClr val="0E2648"/>
                </a:solidFill>
                <a:latin typeface="Aptos Display"/>
              </a:rPr>
              <a:t>XVII CIAEM</a:t>
            </a:r>
          </a:p>
        </p:txBody>
      </p:sp>
      <p:pic>
        <p:nvPicPr>
          <p:cNvPr id="32" name="Picture 3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12" y="2514600"/>
            <a:ext cx="3794760" cy="213969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256032"/>
            <a:ext cx="10789920" cy="256032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100" b="1">
                <a:solidFill>
                  <a:srgbClr val="009999"/>
                </a:solidFill>
                <a:latin typeface="Aptos"/>
              </a:rPr>
              <a:t>11 · PARA COMPARTIR IDEAS CON MEDIOS DIGITALES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530352"/>
            <a:ext cx="10972800" cy="59436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3100" b="1">
                <a:solidFill>
                  <a:srgbClr val="0E2648"/>
                </a:solidFill>
                <a:latin typeface="Aptos"/>
              </a:rPr>
              <a:t>Póster digital: una presentación visual en pantalla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1170432"/>
            <a:ext cx="105156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40080" y="6510528"/>
            <a:ext cx="9875520" cy="18288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900" b="0">
                <a:solidFill>
                  <a:srgbClr val="5B6C7B"/>
                </a:solidFill>
                <a:latin typeface="Aptos"/>
              </a:rPr>
              <a:t>XVII CIAEM  •  Barranquilla, Colombia  •  27 junio – 3 julio 2027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r"/>
            <a:r>
              <a:rPr sz="1000" b="1">
                <a:solidFill>
                  <a:srgbClr val="5B6C7B"/>
                </a:solidFill>
                <a:latin typeface="Aptos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1325880"/>
            <a:ext cx="10607040" cy="59436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2100" b="1">
                <a:solidFill>
                  <a:srgbClr val="0E2648"/>
                </a:solidFill>
                <a:latin typeface="Aptos"/>
              </a:rPr>
              <a:t>El póster digital combina síntesis visual y presentación oral breve. También puede consultarse en la plataforma del evento y en pantallas del campus.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22960" y="2148840"/>
            <a:ext cx="5623560" cy="3246120"/>
          </a:xfrm>
          <a:prstGeom prst="roundRect">
            <a:avLst/>
          </a:prstGeom>
          <a:solidFill>
            <a:srgbClr val="F8FAFB"/>
          </a:solidFill>
          <a:ln>
            <a:solidFill>
              <a:srgbClr val="0E264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097280" y="2304288"/>
            <a:ext cx="5074920" cy="36576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ctr"/>
            <a:r>
              <a:rPr sz="1900" b="1">
                <a:solidFill>
                  <a:srgbClr val="0E2648"/>
                </a:solidFill>
                <a:latin typeface="Aptos"/>
              </a:rPr>
              <a:t>TÍTULO EN LA PARTE SUPERIOR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43000" y="2880360"/>
            <a:ext cx="1920240" cy="914400"/>
          </a:xfrm>
          <a:prstGeom prst="rect">
            <a:avLst/>
          </a:prstGeom>
          <a:solidFill>
            <a:srgbClr val="DCEDF5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3246120" y="2880360"/>
            <a:ext cx="2651760" cy="914400"/>
          </a:xfrm>
          <a:prstGeom prst="rect">
            <a:avLst/>
          </a:prstGeom>
          <a:solidFill>
            <a:srgbClr val="EDF2D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1143000" y="3931920"/>
            <a:ext cx="2331720" cy="777240"/>
          </a:xfrm>
          <a:prstGeom prst="rect">
            <a:avLst/>
          </a:prstGeom>
          <a:solidFill>
            <a:srgbClr val="EDF2DC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3657600" y="3931920"/>
            <a:ext cx="2240280" cy="777240"/>
          </a:xfrm>
          <a:prstGeom prst="rect">
            <a:avLst/>
          </a:prstGeom>
          <a:solidFill>
            <a:srgbClr val="DCEDF5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188720" y="4901184"/>
            <a:ext cx="4892040" cy="256032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ctr"/>
            <a:r>
              <a:rPr sz="1000" b="1">
                <a:solidFill>
                  <a:srgbClr val="185C91"/>
                </a:solidFill>
                <a:latin typeface="Aptos"/>
              </a:rPr>
              <a:t>LOGO CIAEM + AUTORES + AFILIACIONES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8680" y="5532120"/>
            <a:ext cx="5486400" cy="32004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ctr"/>
            <a:r>
              <a:rPr sz="1000" b="0">
                <a:solidFill>
                  <a:srgbClr val="5B6C7B"/>
                </a:solidFill>
                <a:latin typeface="Aptos"/>
              </a:rPr>
              <a:t>Ejemplo esquemático: la plantilla oficial determina las medidas exactas.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903720" y="2011680"/>
            <a:ext cx="4343400" cy="999744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6903720" y="2011680"/>
            <a:ext cx="73152" cy="914400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086600" y="2121408"/>
            <a:ext cx="4023360" cy="32004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900" b="1">
                <a:solidFill>
                  <a:srgbClr val="0E2648"/>
                </a:solidFill>
                <a:latin typeface="Aptos"/>
              </a:rPr>
              <a:t>FORMATO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086600" y="2496312"/>
            <a:ext cx="4023360" cy="347472"/>
          </a:xfrm>
          <a:prstGeom prst="rect">
            <a:avLst/>
          </a:prstGeom>
          <a:noFill/>
        </p:spPr>
        <p:txBody>
          <a:bodyPr wrap="square" lIns="54864" tIns="27432" rIns="54864" bIns="27432" anchor="t">
            <a:spAutoFit/>
          </a:bodyPr>
          <a:lstStyle/>
          <a:p>
            <a:pPr algn="l"/>
            <a:r>
              <a:rPr sz="1500" b="0">
                <a:solidFill>
                  <a:srgbClr val="23303D"/>
                </a:solidFill>
                <a:latin typeface="Aptos"/>
              </a:rPr>
              <a:t>Horizontal 16:9; 104,06 × 58,52 cm. Fondo blanco y plantilla oficial.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903720" y="3108960"/>
            <a:ext cx="4343400" cy="987552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6903720" y="3108960"/>
            <a:ext cx="73152" cy="914400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7086600" y="3218688"/>
            <a:ext cx="4023360" cy="32004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900" b="1">
                <a:solidFill>
                  <a:srgbClr val="0E2648"/>
                </a:solidFill>
                <a:latin typeface="Aptos"/>
              </a:rPr>
              <a:t>ARCHIVO FINAL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86600" y="3593591"/>
            <a:ext cx="4023360" cy="347472"/>
          </a:xfrm>
          <a:prstGeom prst="rect">
            <a:avLst/>
          </a:prstGeom>
          <a:noFill/>
        </p:spPr>
        <p:txBody>
          <a:bodyPr wrap="square" lIns="54864" tIns="27432" rIns="54864" bIns="27432" anchor="t">
            <a:spAutoFit/>
          </a:bodyPr>
          <a:lstStyle/>
          <a:p>
            <a:pPr algn="l"/>
            <a:r>
              <a:rPr sz="1500" b="0">
                <a:solidFill>
                  <a:srgbClr val="23303D"/>
                </a:solidFill>
                <a:latin typeface="Aptos"/>
              </a:rPr>
              <a:t>Se prepara en PowerPoint o software similar, pero se entrega en PDF; máximo 50 MB.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903720" y="4206240"/>
            <a:ext cx="4343400" cy="1353312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6903720" y="4206240"/>
            <a:ext cx="73152" cy="914400"/>
          </a:xfrm>
          <a:prstGeom prst="rect">
            <a:avLst/>
          </a:prstGeom>
          <a:solidFill>
            <a:srgbClr val="E6685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7086600" y="4315968"/>
            <a:ext cx="4023360" cy="32004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900" b="1">
                <a:solidFill>
                  <a:srgbClr val="0E2648"/>
                </a:solidFill>
                <a:latin typeface="Aptos"/>
              </a:rPr>
              <a:t>PRESENTACIÓN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86600" y="4690872"/>
            <a:ext cx="4023360" cy="347472"/>
          </a:xfrm>
          <a:prstGeom prst="rect">
            <a:avLst/>
          </a:prstGeom>
          <a:noFill/>
        </p:spPr>
        <p:txBody>
          <a:bodyPr wrap="square" lIns="54864" tIns="27432" rIns="54864" bIns="27432" anchor="t">
            <a:spAutoFit/>
          </a:bodyPr>
          <a:lstStyle/>
          <a:p>
            <a:pPr algn="l"/>
            <a:r>
              <a:rPr sz="1500" b="0" dirty="0" err="1">
                <a:solidFill>
                  <a:srgbClr val="23303D"/>
                </a:solidFill>
                <a:latin typeface="Aptos"/>
              </a:rPr>
              <a:t>Incluye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una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presentación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 oral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programada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 de 15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minutos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. El enlace al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póster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 se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añade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 a la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versión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 final del </a:t>
            </a:r>
            <a:r>
              <a:rPr sz="1500" b="0" dirty="0" err="1">
                <a:solidFill>
                  <a:srgbClr val="23303D"/>
                </a:solidFill>
                <a:latin typeface="Aptos"/>
              </a:rPr>
              <a:t>texto</a:t>
            </a:r>
            <a:r>
              <a:rPr sz="1500" b="0" dirty="0">
                <a:solidFill>
                  <a:srgbClr val="23303D"/>
                </a:solidFill>
                <a:latin typeface="Aptos"/>
              </a:rPr>
              <a:t>.</a:t>
            </a:r>
          </a:p>
        </p:txBody>
      </p:sp>
      <p:sp>
        <p:nvSpPr>
          <p:cNvPr id="29" name="Oval 28"/>
          <p:cNvSpPr/>
          <p:nvPr/>
        </p:nvSpPr>
        <p:spPr>
          <a:xfrm>
            <a:off x="10927080" y="256032"/>
            <a:ext cx="384048" cy="38404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Oval 29"/>
          <p:cNvSpPr/>
          <p:nvPr/>
        </p:nvSpPr>
        <p:spPr>
          <a:xfrm>
            <a:off x="11045952" y="164592"/>
            <a:ext cx="201168" cy="201168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9372600" y="219456"/>
            <a:ext cx="1463040" cy="4114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sz="1300" b="1">
                <a:solidFill>
                  <a:srgbClr val="0E2648"/>
                </a:solidFill>
                <a:latin typeface="Aptos Display"/>
              </a:rPr>
              <a:t>XVII CIAEM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80" y="329184"/>
            <a:ext cx="10789920" cy="256032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100" b="1">
                <a:solidFill>
                  <a:srgbClr val="009999"/>
                </a:solidFill>
                <a:latin typeface="Aptos"/>
              </a:rPr>
              <a:t>12 · UNA LISTA PRÁCTICA ANTES DE ENVIAR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0080" y="530352"/>
            <a:ext cx="10972800" cy="59436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3100" b="1">
                <a:solidFill>
                  <a:srgbClr val="0E2648"/>
                </a:solidFill>
                <a:latin typeface="Aptos"/>
              </a:rPr>
              <a:t>Póster físico o digital: ¿cuál elegir?</a:t>
            </a:r>
          </a:p>
        </p:txBody>
      </p:sp>
      <p:sp>
        <p:nvSpPr>
          <p:cNvPr id="4" name="Rectangle 3"/>
          <p:cNvSpPr/>
          <p:nvPr/>
        </p:nvSpPr>
        <p:spPr>
          <a:xfrm>
            <a:off x="658368" y="1170432"/>
            <a:ext cx="1051560" cy="54864"/>
          </a:xfrm>
          <a:prstGeom prst="rect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40080" y="6510528"/>
            <a:ext cx="9875520" cy="18288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900" b="0">
                <a:solidFill>
                  <a:srgbClr val="5B6C7B"/>
                </a:solidFill>
                <a:latin typeface="Aptos"/>
              </a:rPr>
              <a:t>XVII CIAEM  •  Barranquilla, Colombia  •  27 junio – 3 julio 2027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r"/>
            <a:r>
              <a:rPr sz="1000" b="1">
                <a:solidFill>
                  <a:srgbClr val="5B6C7B"/>
                </a:solidFill>
                <a:latin typeface="Aptos"/>
              </a:rPr>
              <a:t>13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77240" y="1481328"/>
            <a:ext cx="5120640" cy="1353312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777240" y="1481328"/>
            <a:ext cx="73152" cy="1353312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60120" y="1591056"/>
            <a:ext cx="4800600" cy="32004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900" b="1">
                <a:solidFill>
                  <a:srgbClr val="0E2648"/>
                </a:solidFill>
                <a:latin typeface="Aptos"/>
              </a:rPr>
              <a:t>FÍSICO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60120" y="1965960"/>
            <a:ext cx="4800600" cy="786384"/>
          </a:xfrm>
          <a:prstGeom prst="rect">
            <a:avLst/>
          </a:prstGeom>
          <a:noFill/>
        </p:spPr>
        <p:txBody>
          <a:bodyPr wrap="square" lIns="54864" tIns="27432" rIns="54864" bIns="27432" anchor="t">
            <a:spAutoFit/>
          </a:bodyPr>
          <a:lstStyle/>
          <a:p>
            <a:pPr algn="l"/>
            <a:r>
              <a:rPr sz="1500" b="0">
                <a:solidFill>
                  <a:srgbClr val="23303D"/>
                </a:solidFill>
                <a:latin typeface="Aptos"/>
              </a:rPr>
              <a:t>Si prefieres diseñar un gran cartel impreso y conversar con colegas durante la exhibición. No requiere presentación oral.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17920" y="1481328"/>
            <a:ext cx="5120640" cy="1353312"/>
          </a:xfrm>
          <a:prstGeom prst="roundRect">
            <a:avLst/>
          </a:prstGeom>
          <a:solidFill>
            <a:srgbClr val="F1F7FA"/>
          </a:solidFill>
          <a:ln>
            <a:solidFill>
              <a:srgbClr val="DCEDF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217920" y="1481328"/>
            <a:ext cx="73152" cy="1353312"/>
          </a:xfrm>
          <a:prstGeom prst="rect">
            <a:avLst/>
          </a:prstGeom>
          <a:solidFill>
            <a:srgbClr val="185C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400800" y="1591056"/>
            <a:ext cx="4800600" cy="32004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900" b="1">
                <a:solidFill>
                  <a:srgbClr val="0E2648"/>
                </a:solidFill>
                <a:latin typeface="Aptos"/>
              </a:rPr>
              <a:t>DIGITAL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00800" y="1965960"/>
            <a:ext cx="4800600" cy="786384"/>
          </a:xfrm>
          <a:prstGeom prst="rect">
            <a:avLst/>
          </a:prstGeom>
          <a:noFill/>
        </p:spPr>
        <p:txBody>
          <a:bodyPr wrap="square" lIns="54864" tIns="27432" rIns="54864" bIns="27432" anchor="t">
            <a:spAutoFit/>
          </a:bodyPr>
          <a:lstStyle/>
          <a:p>
            <a:pPr algn="l"/>
            <a:r>
              <a:rPr sz="1500" b="0">
                <a:solidFill>
                  <a:srgbClr val="23303D"/>
                </a:solidFill>
                <a:latin typeface="Aptos"/>
              </a:rPr>
              <a:t>Si te interesa integrar recursos visuales digitales y explicar el trabajo oralmente durante 15 minutos.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8680" y="3246120"/>
            <a:ext cx="4572000" cy="32004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700" b="1">
                <a:solidFill>
                  <a:srgbClr val="0E2648"/>
                </a:solidFill>
                <a:latin typeface="Aptos"/>
              </a:rPr>
              <a:t>EN AMBAS MODALIDADES</a:t>
            </a:r>
          </a:p>
        </p:txBody>
      </p:sp>
      <p:sp>
        <p:nvSpPr>
          <p:cNvPr id="16" name="Oval 15"/>
          <p:cNvSpPr/>
          <p:nvPr/>
        </p:nvSpPr>
        <p:spPr>
          <a:xfrm>
            <a:off x="914400" y="3712463"/>
            <a:ext cx="201168" cy="20116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1234440" y="3675887"/>
            <a:ext cx="9966960" cy="292608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500" b="0">
                <a:solidFill>
                  <a:srgbClr val="23303D"/>
                </a:solidFill>
                <a:latin typeface="Aptos"/>
              </a:rPr>
              <a:t>El texto de la propuesta tiene exactamente 2 páginas.</a:t>
            </a:r>
          </a:p>
        </p:txBody>
      </p:sp>
      <p:sp>
        <p:nvSpPr>
          <p:cNvPr id="18" name="Oval 17"/>
          <p:cNvSpPr/>
          <p:nvPr/>
        </p:nvSpPr>
        <p:spPr>
          <a:xfrm>
            <a:off x="914400" y="4105655"/>
            <a:ext cx="201168" cy="20116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234440" y="4069079"/>
            <a:ext cx="9966960" cy="292608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500" b="0">
                <a:solidFill>
                  <a:srgbClr val="23303D"/>
                </a:solidFill>
                <a:latin typeface="Aptos"/>
              </a:rPr>
              <a:t>No se incluyen resumen ni palabras clave.</a:t>
            </a:r>
          </a:p>
        </p:txBody>
      </p:sp>
      <p:sp>
        <p:nvSpPr>
          <p:cNvPr id="20" name="Oval 19"/>
          <p:cNvSpPr/>
          <p:nvPr/>
        </p:nvSpPr>
        <p:spPr>
          <a:xfrm>
            <a:off x="914400" y="4498848"/>
            <a:ext cx="201168" cy="20116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234440" y="4462272"/>
            <a:ext cx="9966960" cy="292608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500" b="0">
                <a:solidFill>
                  <a:srgbClr val="23303D"/>
                </a:solidFill>
                <a:latin typeface="Aptos"/>
              </a:rPr>
              <a:t>Máximo 3 coautores.</a:t>
            </a:r>
          </a:p>
        </p:txBody>
      </p:sp>
      <p:sp>
        <p:nvSpPr>
          <p:cNvPr id="22" name="Oval 21"/>
          <p:cNvSpPr/>
          <p:nvPr/>
        </p:nvSpPr>
        <p:spPr>
          <a:xfrm>
            <a:off x="914400" y="4892040"/>
            <a:ext cx="201168" cy="20116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234440" y="4855464"/>
            <a:ext cx="9966960" cy="292608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500" b="0">
                <a:solidFill>
                  <a:srgbClr val="23303D"/>
                </a:solidFill>
                <a:latin typeface="Aptos"/>
              </a:rPr>
              <a:t>El texto sigue el Estilo CIAEM y se envía por OJS.</a:t>
            </a:r>
          </a:p>
        </p:txBody>
      </p:sp>
      <p:sp>
        <p:nvSpPr>
          <p:cNvPr id="24" name="Oval 23"/>
          <p:cNvSpPr/>
          <p:nvPr/>
        </p:nvSpPr>
        <p:spPr>
          <a:xfrm>
            <a:off x="914400" y="5285231"/>
            <a:ext cx="201168" cy="20116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1234440" y="5248655"/>
            <a:ext cx="9966960" cy="292608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l"/>
            <a:r>
              <a:rPr sz="1500" b="0">
                <a:solidFill>
                  <a:srgbClr val="23303D"/>
                </a:solidFill>
                <a:latin typeface="Aptos"/>
              </a:rPr>
              <a:t>Al menos una persona autora debe inscribirse presencialmente y presentar el trabajo.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68680" y="5779008"/>
            <a:ext cx="10424160" cy="320040"/>
          </a:xfrm>
          <a:prstGeom prst="rect">
            <a:avLst/>
          </a:prstGeom>
          <a:noFill/>
        </p:spPr>
        <p:txBody>
          <a:bodyPr wrap="square" lIns="54864" tIns="27432" rIns="54864" bIns="27432" anchor="ctr">
            <a:spAutoFit/>
          </a:bodyPr>
          <a:lstStyle/>
          <a:p>
            <a:pPr algn="ctr"/>
            <a:r>
              <a:rPr sz="1500" b="1">
                <a:solidFill>
                  <a:srgbClr val="E66853"/>
                </a:solidFill>
                <a:latin typeface="Aptos"/>
              </a:rPr>
              <a:t>Revisa siempre las instrucciones actualizadas en el sitio oficial antes de preparar el archivo final.</a:t>
            </a:r>
          </a:p>
        </p:txBody>
      </p:sp>
      <p:sp>
        <p:nvSpPr>
          <p:cNvPr id="27" name="Oval 26"/>
          <p:cNvSpPr/>
          <p:nvPr/>
        </p:nvSpPr>
        <p:spPr>
          <a:xfrm>
            <a:off x="10927080" y="256032"/>
            <a:ext cx="384048" cy="384048"/>
          </a:xfrm>
          <a:prstGeom prst="ellipse">
            <a:avLst/>
          </a:prstGeom>
          <a:solidFill>
            <a:srgbClr val="0099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Oval 27"/>
          <p:cNvSpPr/>
          <p:nvPr/>
        </p:nvSpPr>
        <p:spPr>
          <a:xfrm>
            <a:off x="11045952" y="164592"/>
            <a:ext cx="201168" cy="201168"/>
          </a:xfrm>
          <a:prstGeom prst="ellipse">
            <a:avLst/>
          </a:prstGeom>
          <a:solidFill>
            <a:srgbClr val="F4B3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9372600" y="219456"/>
            <a:ext cx="1463040" cy="4114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r"/>
            <a:r>
              <a:rPr sz="1300" b="1">
                <a:solidFill>
                  <a:srgbClr val="0E2648"/>
                </a:solidFill>
                <a:latin typeface="Aptos Display"/>
              </a:rPr>
              <a:t>XVII CIAEM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1353</Words>
  <Application>Microsoft Macintosh PowerPoint</Application>
  <PresentationFormat>Panorámica</PresentationFormat>
  <Paragraphs>191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Angel Ruiz</cp:lastModifiedBy>
  <cp:revision>26</cp:revision>
  <dcterms:created xsi:type="dcterms:W3CDTF">2013-01-27T09:14:16Z</dcterms:created>
  <dcterms:modified xsi:type="dcterms:W3CDTF">2026-11-04T23:42:17Z</dcterms:modified>
  <cp:category/>
</cp:coreProperties>
</file>