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68" r:id="rId4"/>
    <p:sldId id="258" r:id="rId5"/>
    <p:sldId id="269" r:id="rId6"/>
    <p:sldId id="259" r:id="rId7"/>
    <p:sldId id="260" r:id="rId8"/>
    <p:sldId id="261" r:id="rId9"/>
    <p:sldId id="262" r:id="rId10"/>
    <p:sldId id="263" r:id="rId11"/>
    <p:sldId id="264" r:id="rId12"/>
    <p:sldId id="265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43"/>
  </p:normalViewPr>
  <p:slideViewPr>
    <p:cSldViewPr snapToGrid="0" snapToObjects="1">
      <p:cViewPr varScale="1">
        <p:scale>
          <a:sx n="105" d="100"/>
          <a:sy n="105" d="100"/>
        </p:scale>
        <p:origin x="232" y="1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11/4/26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11/4/26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11/4/26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11/4/26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11/4/26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11/4/26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11/4/26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02A4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8778240" y="-731520"/>
            <a:ext cx="4297680" cy="4297680"/>
          </a:xfrm>
          <a:prstGeom prst="ellipse">
            <a:avLst/>
          </a:prstGeom>
          <a:solidFill>
            <a:srgbClr val="1E69A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Oval 2"/>
          <p:cNvSpPr/>
          <p:nvPr/>
        </p:nvSpPr>
        <p:spPr>
          <a:xfrm>
            <a:off x="9875520" y="2103120"/>
            <a:ext cx="3108960" cy="3108960"/>
          </a:xfrm>
          <a:prstGeom prst="ellipse">
            <a:avLst/>
          </a:prstGeom>
          <a:solidFill>
            <a:srgbClr val="00919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Oval 3"/>
          <p:cNvSpPr/>
          <p:nvPr/>
        </p:nvSpPr>
        <p:spPr>
          <a:xfrm>
            <a:off x="8839200" y="4718304"/>
            <a:ext cx="1828800" cy="1828800"/>
          </a:xfrm>
          <a:prstGeom prst="ellipse">
            <a:avLst/>
          </a:prstGeom>
          <a:solidFill>
            <a:srgbClr val="F2AE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777240" y="685800"/>
            <a:ext cx="6217920" cy="41148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0"/>
              </a:spcAft>
            </a:pPr>
            <a:r>
              <a:rPr sz="1900" b="1" i="0">
                <a:solidFill>
                  <a:srgbClr val="F2AE37"/>
                </a:solidFill>
                <a:latin typeface="Aptos"/>
              </a:rPr>
              <a:t>XVII CIAEM · 2027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77240" y="1737360"/>
            <a:ext cx="8046720" cy="1600200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3700" b="1" i="0">
                <a:solidFill>
                  <a:srgbClr val="FFFFFF"/>
                </a:solidFill>
                <a:latin typeface="Aptos"/>
              </a:rPr>
              <a:t>Uso de IA generativa
en las ponencias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22960" y="3429000"/>
            <a:ext cx="7132320" cy="59436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0"/>
              </a:spcAft>
            </a:pPr>
            <a:r>
              <a:rPr sz="2300" b="0" i="0">
                <a:solidFill>
                  <a:srgbClr val="D6E4F0"/>
                </a:solidFill>
                <a:latin typeface="Aptos"/>
              </a:rPr>
              <a:t>Protocolo explicado en 10 ideas clave</a:t>
            </a:r>
          </a:p>
        </p:txBody>
      </p:sp>
      <p:sp>
        <p:nvSpPr>
          <p:cNvPr id="8" name="Rectangle 7"/>
          <p:cNvSpPr/>
          <p:nvPr/>
        </p:nvSpPr>
        <p:spPr>
          <a:xfrm>
            <a:off x="822960" y="4160520"/>
            <a:ext cx="1188720" cy="64008"/>
          </a:xfrm>
          <a:prstGeom prst="rect">
            <a:avLst/>
          </a:prstGeom>
          <a:solidFill>
            <a:srgbClr val="F2AE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737616" y="5373624"/>
            <a:ext cx="7498079" cy="82296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0"/>
              </a:spcAft>
            </a:pPr>
            <a:r>
              <a:rPr sz="1800" b="0" i="0" dirty="0" err="1">
                <a:solidFill>
                  <a:srgbClr val="FFFFFF"/>
                </a:solidFill>
                <a:latin typeface="Aptos"/>
              </a:rPr>
              <a:t>Transparencia</a:t>
            </a:r>
            <a:r>
              <a:rPr sz="1800" b="0" i="0" dirty="0">
                <a:solidFill>
                  <a:srgbClr val="FFFFFF"/>
                </a:solidFill>
                <a:latin typeface="Aptos"/>
              </a:rPr>
              <a:t> · </a:t>
            </a:r>
            <a:r>
              <a:rPr sz="1800" b="0" i="0" dirty="0" err="1">
                <a:solidFill>
                  <a:srgbClr val="FFFFFF"/>
                </a:solidFill>
                <a:latin typeface="Aptos"/>
              </a:rPr>
              <a:t>Criterio</a:t>
            </a:r>
            <a:r>
              <a:rPr sz="1800" b="0" i="0" dirty="0">
                <a:solidFill>
                  <a:srgbClr val="FFFFFF"/>
                </a:solidFill>
                <a:latin typeface="Aptos"/>
              </a:rPr>
              <a:t> </a:t>
            </a:r>
            <a:r>
              <a:rPr sz="1800" b="0" i="0" dirty="0" err="1">
                <a:solidFill>
                  <a:srgbClr val="FFFFFF"/>
                </a:solidFill>
                <a:latin typeface="Aptos"/>
              </a:rPr>
              <a:t>académico</a:t>
            </a:r>
            <a:r>
              <a:rPr sz="1800" b="0" i="0" dirty="0">
                <a:solidFill>
                  <a:srgbClr val="FFFFFF"/>
                </a:solidFill>
                <a:latin typeface="Aptos"/>
              </a:rPr>
              <a:t> · </a:t>
            </a:r>
            <a:r>
              <a:rPr sz="1800" b="0" i="0" dirty="0" err="1">
                <a:solidFill>
                  <a:srgbClr val="FFFFFF"/>
                </a:solidFill>
                <a:latin typeface="Aptos"/>
              </a:rPr>
              <a:t>Responsabilidad</a:t>
            </a:r>
            <a:r>
              <a:rPr sz="1800" b="0" i="0" dirty="0">
                <a:solidFill>
                  <a:srgbClr val="FFFFFF"/>
                </a:solidFill>
                <a:latin typeface="Aptos"/>
              </a:rPr>
              <a:t> de </a:t>
            </a:r>
            <a:r>
              <a:rPr sz="1800" b="0" i="0" dirty="0" err="1">
                <a:solidFill>
                  <a:srgbClr val="FFFFFF"/>
                </a:solidFill>
                <a:latin typeface="Aptos"/>
              </a:rPr>
              <a:t>los</a:t>
            </a:r>
            <a:r>
              <a:rPr sz="1800" b="0" i="0" dirty="0">
                <a:solidFill>
                  <a:srgbClr val="FFFFFF"/>
                </a:solidFill>
                <a:latin typeface="Aptos"/>
              </a:rPr>
              <a:t> </a:t>
            </a:r>
            <a:r>
              <a:rPr sz="1800" b="0" i="0" dirty="0" err="1">
                <a:solidFill>
                  <a:srgbClr val="FFFFFF"/>
                </a:solidFill>
                <a:latin typeface="Aptos"/>
              </a:rPr>
              <a:t>autores</a:t>
            </a:r>
            <a:endParaRPr sz="1800" b="0" i="0" dirty="0">
              <a:solidFill>
                <a:srgbClr val="FFFFFF"/>
              </a:solidFill>
              <a:latin typeface="Apto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22960" y="6172200"/>
            <a:ext cx="7863840" cy="27432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0"/>
              </a:spcAft>
            </a:pPr>
            <a:r>
              <a:rPr sz="1300" b="0" i="0">
                <a:solidFill>
                  <a:srgbClr val="C2D2E2"/>
                </a:solidFill>
                <a:latin typeface="Aptos"/>
              </a:rPr>
              <a:t>Material de orientación para autores, directores y revisores</a:t>
            </a:r>
          </a:p>
        </p:txBody>
      </p:sp>
      <p:pic>
        <p:nvPicPr>
          <p:cNvPr id="11" name="Picture 10" descr="20261006 Estilo CIAEM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920" y="228600"/>
            <a:ext cx="11183112" cy="3740445"/>
          </a:xfrm>
          <a:prstGeom prst="rect">
            <a:avLst/>
          </a:prstGeom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1807893B-526F-E2A2-234E-C8B9A4B5EB12}"/>
              </a:ext>
            </a:extLst>
          </p:cNvPr>
          <p:cNvSpPr txBox="1"/>
          <p:nvPr/>
        </p:nvSpPr>
        <p:spPr>
          <a:xfrm>
            <a:off x="524256" y="4230624"/>
            <a:ext cx="822763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3600" dirty="0">
                <a:solidFill>
                  <a:schemeClr val="bg1"/>
                </a:solidFill>
              </a:rPr>
              <a:t>PROTOCOLO PARA LA DECLARACIÓN DE </a:t>
            </a:r>
          </a:p>
          <a:p>
            <a:r>
              <a:rPr lang="es-ES_tradnl" sz="3600" dirty="0">
                <a:solidFill>
                  <a:schemeClr val="bg1"/>
                </a:solidFill>
              </a:rPr>
              <a:t>PARTICIPACIÓN DE LA IA EN DOCUMENTOS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7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64592"/>
          </a:xfrm>
          <a:prstGeom prst="rect">
            <a:avLst/>
          </a:prstGeom>
          <a:solidFill>
            <a:srgbClr val="00919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29184"/>
            <a:ext cx="10972800" cy="658368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0"/>
              </a:spcAft>
            </a:pPr>
            <a:r>
              <a:rPr sz="2800" b="1" i="0">
                <a:solidFill>
                  <a:srgbClr val="102A4C"/>
                </a:solidFill>
                <a:latin typeface="Aptos"/>
              </a:rPr>
              <a:t>¿Qué busca el protocolo?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078992"/>
            <a:ext cx="1143000" cy="50292"/>
          </a:xfrm>
          <a:prstGeom prst="rect">
            <a:avLst/>
          </a:prstGeom>
          <a:solidFill>
            <a:srgbClr val="F2AE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94360" y="6510528"/>
            <a:ext cx="10972800" cy="18288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0"/>
              </a:spcAft>
            </a:pPr>
            <a:r>
              <a:rPr sz="1000" b="0" i="0">
                <a:solidFill>
                  <a:srgbClr val="5C6C7C"/>
                </a:solidFill>
                <a:latin typeface="Aptos"/>
              </a:rPr>
              <a:t>XVII CIAEM · Protocolo de IA  |  02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77240" y="1417320"/>
            <a:ext cx="10698480" cy="100584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0"/>
              </a:spcAft>
            </a:pPr>
            <a:r>
              <a:rPr sz="2500" b="1" i="0">
                <a:solidFill>
                  <a:srgbClr val="102A4C"/>
                </a:solidFill>
                <a:latin typeface="Aptos"/>
              </a:rPr>
              <a:t>El evento favorece el uso de IA generativa, pero pide declarar ciertas contribuciones de forma breve y responsable.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77240" y="2788920"/>
            <a:ext cx="3429000" cy="2148840"/>
          </a:xfrm>
          <a:prstGeom prst="round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777240" y="2788920"/>
            <a:ext cx="109728" cy="2148840"/>
          </a:xfrm>
          <a:prstGeom prst="rect">
            <a:avLst/>
          </a:prstGeom>
          <a:solidFill>
            <a:srgbClr val="00919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1033271" y="2935224"/>
            <a:ext cx="2990088" cy="438912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0"/>
              </a:spcAft>
            </a:pPr>
            <a:r>
              <a:rPr sz="2100" b="1" i="0">
                <a:solidFill>
                  <a:srgbClr val="102A4C"/>
                </a:solidFill>
                <a:latin typeface="Aptos"/>
              </a:rPr>
              <a:t>Permitir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33271" y="3447287"/>
            <a:ext cx="2990088" cy="1362456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700" b="0" i="0">
                <a:solidFill>
                  <a:srgbClr val="263342"/>
                </a:solidFill>
                <a:latin typeface="Aptos"/>
              </a:rPr>
              <a:t>La IA puede apoyar la elaboración de propuestas y las investigaciones o prácticas que las sustentan.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389120" y="2788920"/>
            <a:ext cx="3429000" cy="2148840"/>
          </a:xfrm>
          <a:prstGeom prst="round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4389120" y="2788920"/>
            <a:ext cx="109728" cy="2148840"/>
          </a:xfrm>
          <a:prstGeom prst="rect">
            <a:avLst/>
          </a:prstGeom>
          <a:solidFill>
            <a:srgbClr val="1E69A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4645152" y="2935224"/>
            <a:ext cx="2990088" cy="438912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0"/>
              </a:spcAft>
            </a:pPr>
            <a:r>
              <a:rPr sz="2100" b="1" i="0">
                <a:solidFill>
                  <a:srgbClr val="102A4C"/>
                </a:solidFill>
                <a:latin typeface="Aptos"/>
              </a:rPr>
              <a:t>Transparentar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645152" y="3447287"/>
            <a:ext cx="2990088" cy="1362456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700" b="0" i="0">
                <a:solidFill>
                  <a:srgbClr val="263342"/>
                </a:solidFill>
                <a:latin typeface="Aptos"/>
              </a:rPr>
              <a:t>Se declara su participación cuando corresponda en párrafos, tablas y figuras.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001000" y="2788920"/>
            <a:ext cx="3429000" cy="2148840"/>
          </a:xfrm>
          <a:prstGeom prst="round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ectangle 15"/>
          <p:cNvSpPr/>
          <p:nvPr/>
        </p:nvSpPr>
        <p:spPr>
          <a:xfrm>
            <a:off x="8001000" y="2788920"/>
            <a:ext cx="109728" cy="2148840"/>
          </a:xfrm>
          <a:prstGeom prst="rect">
            <a:avLst/>
          </a:prstGeom>
          <a:solidFill>
            <a:srgbClr val="F2AE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8257031" y="2935224"/>
            <a:ext cx="2990088" cy="438912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0"/>
              </a:spcAft>
            </a:pPr>
            <a:r>
              <a:rPr sz="2100" b="1" i="0">
                <a:solidFill>
                  <a:srgbClr val="102A4C"/>
                </a:solidFill>
                <a:latin typeface="Aptos"/>
              </a:rPr>
              <a:t>Responsabilizar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257031" y="3447287"/>
            <a:ext cx="2990088" cy="1362456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700" b="0" i="0">
                <a:solidFill>
                  <a:srgbClr val="263342"/>
                </a:solidFill>
                <a:latin typeface="Aptos"/>
              </a:rPr>
              <a:t>Los autores conservan la responsabilidad ética, científica y académica del documento.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914400" y="5486400"/>
            <a:ext cx="10241280" cy="50292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ctr">
              <a:spcAft>
                <a:spcPts val="0"/>
              </a:spcAft>
            </a:pPr>
            <a:r>
              <a:rPr sz="1800" b="0" i="0">
                <a:solidFill>
                  <a:srgbClr val="5C6C7C"/>
                </a:solidFill>
                <a:latin typeface="Aptos"/>
              </a:rPr>
              <a:t>La declaración es concisa: no se exige detallar prompts, fechas ni cada paso de uso.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7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64592"/>
          </a:xfrm>
          <a:prstGeom prst="rect">
            <a:avLst/>
          </a:prstGeom>
          <a:solidFill>
            <a:srgbClr val="00919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47472"/>
            <a:ext cx="10972800" cy="594360"/>
          </a:xfrm>
          <a:prstGeom prst="rect">
            <a:avLst/>
          </a:prstGeom>
          <a:noFill/>
        </p:spPr>
        <p:txBody>
          <a:bodyPr wrap="square" lIns="73152" tIns="36576" rIns="73152" bIns="36576" anchor="ctr">
            <a:spAutoFit/>
          </a:bodyPr>
          <a:lstStyle/>
          <a:p>
            <a:pPr algn="l"/>
            <a:r>
              <a:rPr sz="2800" b="1">
                <a:solidFill>
                  <a:srgbClr val="102A4C"/>
                </a:solidFill>
                <a:latin typeface="Aptos"/>
              </a:rPr>
              <a:t>La IA es una herramienta; la responsabilidad es humana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051560"/>
            <a:ext cx="1143000" cy="50292"/>
          </a:xfrm>
          <a:prstGeom prst="rect">
            <a:avLst/>
          </a:prstGeom>
          <a:solidFill>
            <a:srgbClr val="F2AE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777240" y="1234440"/>
            <a:ext cx="10698480" cy="548640"/>
          </a:xfrm>
          <a:prstGeom prst="rect">
            <a:avLst/>
          </a:prstGeom>
          <a:noFill/>
        </p:spPr>
        <p:txBody>
          <a:bodyPr wrap="square" lIns="73152" tIns="36576" rIns="73152" bIns="36576" anchor="ctr">
            <a:spAutoFit/>
          </a:bodyPr>
          <a:lstStyle/>
          <a:p>
            <a:pPr algn="ctr"/>
            <a:r>
              <a:rPr sz="1800" b="0">
                <a:solidFill>
                  <a:srgbClr val="5C6C7C"/>
                </a:solidFill>
                <a:latin typeface="Aptos"/>
              </a:rPr>
              <a:t>El protocolo combina apertura al uso de IA con integridad académica.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4297680" y="2331720"/>
            <a:ext cx="3566160" cy="1325880"/>
          </a:xfrm>
          <a:prstGeom prst="roundRect">
            <a:avLst/>
          </a:prstGeom>
          <a:solidFill>
            <a:srgbClr val="102A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4526280" y="2514600"/>
            <a:ext cx="3108960" cy="384048"/>
          </a:xfrm>
          <a:prstGeom prst="rect">
            <a:avLst/>
          </a:prstGeom>
          <a:noFill/>
        </p:spPr>
        <p:txBody>
          <a:bodyPr wrap="square" lIns="73152" tIns="36576" rIns="73152" bIns="36576" anchor="ctr">
            <a:spAutoFit/>
          </a:bodyPr>
          <a:lstStyle/>
          <a:p>
            <a:pPr algn="ctr"/>
            <a:r>
              <a:rPr sz="2500" b="1">
                <a:solidFill>
                  <a:srgbClr val="FFFFFF"/>
                </a:solidFill>
                <a:latin typeface="Aptos"/>
              </a:rPr>
              <a:t>AUTORES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498848" y="2944368"/>
            <a:ext cx="3154680" cy="411480"/>
          </a:xfrm>
          <a:prstGeom prst="rect">
            <a:avLst/>
          </a:prstGeom>
          <a:noFill/>
        </p:spPr>
        <p:txBody>
          <a:bodyPr wrap="square" lIns="73152" tIns="36576" rIns="73152" bIns="36576" anchor="ctr">
            <a:spAutoFit/>
          </a:bodyPr>
          <a:lstStyle/>
          <a:p>
            <a:pPr algn="ctr"/>
            <a:r>
              <a:rPr sz="1400" b="0">
                <a:solidFill>
                  <a:srgbClr val="FFFFFF"/>
                </a:solidFill>
                <a:latin typeface="Aptos"/>
              </a:rPr>
              <a:t>criterio · validación · responsabilidad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22960" y="2423160"/>
            <a:ext cx="2560320" cy="914400"/>
          </a:xfrm>
          <a:prstGeom prst="roundRect">
            <a:avLst/>
          </a:prstGeom>
          <a:solidFill>
            <a:srgbClr val="00919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914400" y="2514600"/>
            <a:ext cx="2377439" cy="731520"/>
          </a:xfrm>
          <a:prstGeom prst="rect">
            <a:avLst/>
          </a:prstGeom>
          <a:noFill/>
        </p:spPr>
        <p:txBody>
          <a:bodyPr wrap="square" lIns="73152" tIns="36576" rIns="73152" bIns="36576" anchor="ctr">
            <a:spAutoFit/>
          </a:bodyPr>
          <a:lstStyle/>
          <a:p>
            <a:pPr algn="ctr"/>
            <a:r>
              <a:rPr sz="1800" b="1">
                <a:solidFill>
                  <a:srgbClr val="FFFFFF"/>
                </a:solidFill>
                <a:latin typeface="Aptos"/>
              </a:rPr>
              <a:t>IA como apoyo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8823960" y="2423160"/>
            <a:ext cx="2560320" cy="914400"/>
          </a:xfrm>
          <a:prstGeom prst="roundRect">
            <a:avLst/>
          </a:prstGeom>
          <a:solidFill>
            <a:srgbClr val="1E69A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8915400" y="2514600"/>
            <a:ext cx="2377439" cy="731520"/>
          </a:xfrm>
          <a:prstGeom prst="rect">
            <a:avLst/>
          </a:prstGeom>
          <a:noFill/>
        </p:spPr>
        <p:txBody>
          <a:bodyPr wrap="square" lIns="73152" tIns="36576" rIns="73152" bIns="36576" anchor="ctr">
            <a:spAutoFit/>
          </a:bodyPr>
          <a:lstStyle/>
          <a:p>
            <a:pPr algn="ctr"/>
            <a:r>
              <a:rPr sz="1800" b="1">
                <a:solidFill>
                  <a:srgbClr val="FFFFFF"/>
                </a:solidFill>
                <a:latin typeface="Aptos"/>
              </a:rPr>
              <a:t>Contenido revisado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1508760" y="4160520"/>
            <a:ext cx="2926080" cy="822960"/>
          </a:xfrm>
          <a:prstGeom prst="roundRect">
            <a:avLst/>
          </a:prstGeom>
          <a:solidFill>
            <a:srgbClr val="F2AE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1600200" y="4251959"/>
            <a:ext cx="2743200" cy="640080"/>
          </a:xfrm>
          <a:prstGeom prst="rect">
            <a:avLst/>
          </a:prstGeom>
          <a:noFill/>
        </p:spPr>
        <p:txBody>
          <a:bodyPr wrap="square" lIns="73152" tIns="36576" rIns="73152" bIns="36576" anchor="ctr">
            <a:spAutoFit/>
          </a:bodyPr>
          <a:lstStyle/>
          <a:p>
            <a:pPr algn="ctr"/>
            <a:r>
              <a:rPr sz="1800" b="1">
                <a:solidFill>
                  <a:srgbClr val="FFFFFF"/>
                </a:solidFill>
                <a:latin typeface="Aptos"/>
              </a:rPr>
              <a:t>Transparencia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7772400" y="4160520"/>
            <a:ext cx="2926080" cy="822960"/>
          </a:xfrm>
          <a:prstGeom prst="roundRect">
            <a:avLst/>
          </a:prstGeom>
          <a:solidFill>
            <a:srgbClr val="00919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7863840" y="4251959"/>
            <a:ext cx="2743200" cy="640080"/>
          </a:xfrm>
          <a:prstGeom prst="rect">
            <a:avLst/>
          </a:prstGeom>
          <a:noFill/>
        </p:spPr>
        <p:txBody>
          <a:bodyPr wrap="square" lIns="73152" tIns="36576" rIns="73152" bIns="36576" anchor="ctr">
            <a:spAutoFit/>
          </a:bodyPr>
          <a:lstStyle/>
          <a:p>
            <a:pPr algn="ctr"/>
            <a:r>
              <a:rPr sz="1800" b="1">
                <a:solidFill>
                  <a:srgbClr val="FFFFFF"/>
                </a:solidFill>
                <a:latin typeface="Aptos"/>
              </a:rPr>
              <a:t>Responsabilidad</a:t>
            </a:r>
          </a:p>
        </p:txBody>
      </p:sp>
      <p:cxnSp>
        <p:nvCxnSpPr>
          <p:cNvPr id="17" name="Connector 16"/>
          <p:cNvCxnSpPr/>
          <p:nvPr/>
        </p:nvCxnSpPr>
        <p:spPr>
          <a:xfrm>
            <a:off x="3383280" y="2880360"/>
            <a:ext cx="914400" cy="0"/>
          </a:xfrm>
          <a:prstGeom prst="line">
            <a:avLst/>
          </a:prstGeom>
          <a:ln w="25400">
            <a:solidFill>
              <a:srgbClr val="AABEC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Connector 17"/>
          <p:cNvCxnSpPr/>
          <p:nvPr/>
        </p:nvCxnSpPr>
        <p:spPr>
          <a:xfrm>
            <a:off x="7863840" y="2880360"/>
            <a:ext cx="960120" cy="0"/>
          </a:xfrm>
          <a:prstGeom prst="line">
            <a:avLst/>
          </a:prstGeom>
          <a:ln w="25400">
            <a:solidFill>
              <a:srgbClr val="AABEC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Connector 18"/>
          <p:cNvCxnSpPr/>
          <p:nvPr/>
        </p:nvCxnSpPr>
        <p:spPr>
          <a:xfrm flipV="1">
            <a:off x="3931920" y="3657600"/>
            <a:ext cx="777240" cy="502920"/>
          </a:xfrm>
          <a:prstGeom prst="line">
            <a:avLst/>
          </a:prstGeom>
          <a:ln w="25400">
            <a:solidFill>
              <a:srgbClr val="AABEC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Connector 19"/>
          <p:cNvCxnSpPr/>
          <p:nvPr/>
        </p:nvCxnSpPr>
        <p:spPr>
          <a:xfrm>
            <a:off x="7452360" y="3657600"/>
            <a:ext cx="777240" cy="502920"/>
          </a:xfrm>
          <a:prstGeom prst="line">
            <a:avLst/>
          </a:prstGeom>
          <a:ln w="25400">
            <a:solidFill>
              <a:srgbClr val="AABEC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914400" y="5623560"/>
            <a:ext cx="10332720" cy="411480"/>
          </a:xfrm>
          <a:prstGeom prst="rect">
            <a:avLst/>
          </a:prstGeom>
          <a:noFill/>
        </p:spPr>
        <p:txBody>
          <a:bodyPr wrap="square" lIns="73152" tIns="36576" rIns="73152" bIns="36576" anchor="ctr">
            <a:spAutoFit/>
          </a:bodyPr>
          <a:lstStyle/>
          <a:p>
            <a:pPr algn="ctr"/>
            <a:r>
              <a:rPr sz="1800" b="1">
                <a:solidFill>
                  <a:srgbClr val="102A4C"/>
                </a:solidFill>
                <a:latin typeface="Aptos"/>
              </a:rPr>
              <a:t>La herramienta puede contribuir; la autoría y la responsabilidad no se delegan.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94360" y="6510528"/>
            <a:ext cx="10972800" cy="182880"/>
          </a:xfrm>
          <a:prstGeom prst="rect">
            <a:avLst/>
          </a:prstGeom>
          <a:noFill/>
        </p:spPr>
        <p:txBody>
          <a:bodyPr wrap="square" lIns="73152" tIns="36576" rIns="73152" bIns="36576" anchor="ctr">
            <a:spAutoFit/>
          </a:bodyPr>
          <a:lstStyle/>
          <a:p>
            <a:pPr algn="l"/>
            <a:r>
              <a:rPr sz="1000" b="0">
                <a:solidFill>
                  <a:srgbClr val="5C6C7C"/>
                </a:solidFill>
                <a:latin typeface="Aptos"/>
              </a:rPr>
              <a:t>XVII CIAEM · Protocolo de IA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7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64592"/>
          </a:xfrm>
          <a:prstGeom prst="rect">
            <a:avLst/>
          </a:prstGeom>
          <a:solidFill>
            <a:srgbClr val="00919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29184"/>
            <a:ext cx="10972800" cy="658368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0"/>
              </a:spcAft>
            </a:pPr>
            <a:r>
              <a:rPr sz="2800" b="1" i="0">
                <a:solidFill>
                  <a:srgbClr val="102A4C"/>
                </a:solidFill>
                <a:latin typeface="Aptos"/>
              </a:rPr>
              <a:t>Regla principal: la IA no sustituye a los autores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078992"/>
            <a:ext cx="1143000" cy="50292"/>
          </a:xfrm>
          <a:prstGeom prst="rect">
            <a:avLst/>
          </a:prstGeom>
          <a:solidFill>
            <a:srgbClr val="F2AE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94360" y="6510528"/>
            <a:ext cx="10972800" cy="18288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0"/>
              </a:spcAft>
            </a:pPr>
            <a:r>
              <a:rPr sz="1000" b="0" i="0">
                <a:solidFill>
                  <a:srgbClr val="5C6C7C"/>
                </a:solidFill>
                <a:latin typeface="Aptos"/>
              </a:rPr>
              <a:t>XVII CIAEM · Protocolo de IA  |  03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822960" y="1463040"/>
            <a:ext cx="10515600" cy="1417320"/>
          </a:xfrm>
          <a:prstGeom prst="roundRect">
            <a:avLst/>
          </a:prstGeom>
          <a:solidFill>
            <a:srgbClr val="102A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1143000" y="1664208"/>
            <a:ext cx="9875520" cy="100584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ctr">
              <a:spcAft>
                <a:spcPts val="0"/>
              </a:spcAft>
            </a:pPr>
            <a:r>
              <a:rPr sz="2700" b="1" i="0">
                <a:solidFill>
                  <a:srgbClr val="FFFFFF"/>
                </a:solidFill>
                <a:latin typeface="Aptos"/>
              </a:rPr>
              <a:t>La ponencia no debe ser generada íntegramente ni en su mayor parte mediante IA.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68680" y="3337560"/>
            <a:ext cx="4892040" cy="1645920"/>
          </a:xfrm>
          <a:prstGeom prst="round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868680" y="3337560"/>
            <a:ext cx="109728" cy="1645920"/>
          </a:xfrm>
          <a:prstGeom prst="rect">
            <a:avLst/>
          </a:prstGeom>
          <a:solidFill>
            <a:srgbClr val="1E69A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1124712" y="3483864"/>
            <a:ext cx="4453127" cy="438912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0"/>
              </a:spcAft>
            </a:pPr>
            <a:r>
              <a:rPr sz="2100" b="1" i="0">
                <a:solidFill>
                  <a:srgbClr val="102A4C"/>
                </a:solidFill>
                <a:latin typeface="Aptos"/>
              </a:rPr>
              <a:t>¿Quién evalúa?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124712" y="3995928"/>
            <a:ext cx="4453127" cy="859536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700" b="0" i="0">
                <a:solidFill>
                  <a:srgbClr val="263342"/>
                </a:solidFill>
                <a:latin typeface="Aptos"/>
              </a:rPr>
              <a:t>Los directores y revisores de los temas del congreso determinan si se incumple la regla.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355080" y="3337560"/>
            <a:ext cx="4892040" cy="1645920"/>
          </a:xfrm>
          <a:prstGeom prst="round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ectangle 12"/>
          <p:cNvSpPr/>
          <p:nvPr/>
        </p:nvSpPr>
        <p:spPr>
          <a:xfrm>
            <a:off x="6355080" y="3337560"/>
            <a:ext cx="109728" cy="1645920"/>
          </a:xfrm>
          <a:prstGeom prst="rect">
            <a:avLst/>
          </a:prstGeom>
          <a:solidFill>
            <a:srgbClr val="BE404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6611112" y="3483864"/>
            <a:ext cx="4453127" cy="438912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0"/>
              </a:spcAft>
            </a:pPr>
            <a:r>
              <a:rPr sz="2100" b="1" i="0">
                <a:solidFill>
                  <a:srgbClr val="102A4C"/>
                </a:solidFill>
                <a:latin typeface="Aptos"/>
              </a:rPr>
              <a:t>¿Qué puede ocurrir?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611112" y="3995928"/>
            <a:ext cx="4453127" cy="859536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700" b="0" i="0">
                <a:solidFill>
                  <a:srgbClr val="263342"/>
                </a:solidFill>
                <a:latin typeface="Aptos"/>
              </a:rPr>
              <a:t>La ponencia podrá ser rechazada. La determinación se considera inapelable.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14400" y="5486400"/>
            <a:ext cx="10332720" cy="50292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ctr">
              <a:spcAft>
                <a:spcPts val="0"/>
              </a:spcAft>
            </a:pPr>
            <a:r>
              <a:rPr sz="1800" b="0" i="0">
                <a:solidFill>
                  <a:srgbClr val="5C6C7C"/>
                </a:solidFill>
                <a:latin typeface="Aptos"/>
              </a:rPr>
              <a:t>El protocolo se apoya en la responsabilidad ética de quienes firman el trabajo.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7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64592"/>
          </a:xfrm>
          <a:prstGeom prst="rect">
            <a:avLst/>
          </a:prstGeom>
          <a:solidFill>
            <a:srgbClr val="00919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47472"/>
            <a:ext cx="10972800" cy="594360"/>
          </a:xfrm>
          <a:prstGeom prst="rect">
            <a:avLst/>
          </a:prstGeom>
          <a:noFill/>
        </p:spPr>
        <p:txBody>
          <a:bodyPr wrap="square" lIns="73152" tIns="36576" rIns="73152" bIns="36576" anchor="ctr">
            <a:spAutoFit/>
          </a:bodyPr>
          <a:lstStyle/>
          <a:p>
            <a:pPr algn="l"/>
            <a:r>
              <a:rPr sz="2800" b="1">
                <a:solidFill>
                  <a:srgbClr val="102A4C"/>
                </a:solidFill>
                <a:latin typeface="Aptos"/>
              </a:rPr>
              <a:t>Tres objetos, tres lugares de declaración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051560"/>
            <a:ext cx="1143000" cy="50292"/>
          </a:xfrm>
          <a:prstGeom prst="rect">
            <a:avLst/>
          </a:prstGeom>
          <a:solidFill>
            <a:srgbClr val="F2AE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777240" y="1234440"/>
            <a:ext cx="10698480" cy="548640"/>
          </a:xfrm>
          <a:prstGeom prst="rect">
            <a:avLst/>
          </a:prstGeom>
          <a:noFill/>
        </p:spPr>
        <p:txBody>
          <a:bodyPr wrap="square" lIns="73152" tIns="36576" rIns="73152" bIns="36576" anchor="ctr">
            <a:spAutoFit/>
          </a:bodyPr>
          <a:lstStyle/>
          <a:p>
            <a:pPr algn="ctr"/>
            <a:r>
              <a:rPr sz="1800" b="0">
                <a:solidFill>
                  <a:srgbClr val="5C6C7C"/>
                </a:solidFill>
                <a:latin typeface="Aptos"/>
              </a:rPr>
              <a:t>Declare de manera breve y en el lugar indicado.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777240" y="2286000"/>
            <a:ext cx="3337560" cy="2514600"/>
          </a:xfrm>
          <a:prstGeom prst="round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777240" y="2286000"/>
            <a:ext cx="3337560" cy="502920"/>
          </a:xfrm>
          <a:prstGeom prst="rect">
            <a:avLst/>
          </a:prstGeom>
          <a:solidFill>
            <a:srgbClr val="00919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886968" y="2340864"/>
            <a:ext cx="3108960" cy="320040"/>
          </a:xfrm>
          <a:prstGeom prst="rect">
            <a:avLst/>
          </a:prstGeom>
          <a:noFill/>
        </p:spPr>
        <p:txBody>
          <a:bodyPr wrap="square" lIns="73152" tIns="36576" rIns="73152" bIns="36576" anchor="ctr">
            <a:spAutoFit/>
          </a:bodyPr>
          <a:lstStyle/>
          <a:p>
            <a:pPr algn="ctr"/>
            <a:r>
              <a:rPr sz="1800" b="1">
                <a:solidFill>
                  <a:srgbClr val="FFFFFF"/>
                </a:solidFill>
                <a:latin typeface="Aptos"/>
              </a:rPr>
              <a:t>PÁRRAFO</a:t>
            </a:r>
          </a:p>
        </p:txBody>
      </p:sp>
      <p:sp>
        <p:nvSpPr>
          <p:cNvPr id="9" name="Rectangle 8"/>
          <p:cNvSpPr/>
          <p:nvPr/>
        </p:nvSpPr>
        <p:spPr>
          <a:xfrm>
            <a:off x="1216152" y="3063240"/>
            <a:ext cx="2468880" cy="59436"/>
          </a:xfrm>
          <a:prstGeom prst="rect">
            <a:avLst/>
          </a:prstGeom>
          <a:solidFill>
            <a:srgbClr val="91A5B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1216152" y="3264408"/>
            <a:ext cx="2148840" cy="59436"/>
          </a:xfrm>
          <a:prstGeom prst="rect">
            <a:avLst/>
          </a:prstGeom>
          <a:solidFill>
            <a:srgbClr val="91A5B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1216152" y="3465576"/>
            <a:ext cx="2468880" cy="59436"/>
          </a:xfrm>
          <a:prstGeom prst="rect">
            <a:avLst/>
          </a:prstGeom>
          <a:solidFill>
            <a:srgbClr val="91A5B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1216152" y="3666744"/>
            <a:ext cx="2148840" cy="59436"/>
          </a:xfrm>
          <a:prstGeom prst="rect">
            <a:avLst/>
          </a:prstGeom>
          <a:solidFill>
            <a:srgbClr val="91A5B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960120" y="3886200"/>
            <a:ext cx="2971800" cy="68580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ctr"/>
            <a:r>
              <a:rPr sz="1500" b="0">
                <a:solidFill>
                  <a:srgbClr val="263342"/>
                </a:solidFill>
                <a:latin typeface="Aptos"/>
              </a:rPr>
              <a:t>Al final del párrafo o secuencia, entre corchetes.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4425696" y="2286000"/>
            <a:ext cx="3337560" cy="2514600"/>
          </a:xfrm>
          <a:prstGeom prst="round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Rectangle 14"/>
          <p:cNvSpPr/>
          <p:nvPr/>
        </p:nvSpPr>
        <p:spPr>
          <a:xfrm>
            <a:off x="4425696" y="2286000"/>
            <a:ext cx="3337560" cy="502920"/>
          </a:xfrm>
          <a:prstGeom prst="rect">
            <a:avLst/>
          </a:prstGeom>
          <a:solidFill>
            <a:srgbClr val="1E69A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4535424" y="2340864"/>
            <a:ext cx="3108960" cy="320040"/>
          </a:xfrm>
          <a:prstGeom prst="rect">
            <a:avLst/>
          </a:prstGeom>
          <a:noFill/>
        </p:spPr>
        <p:txBody>
          <a:bodyPr wrap="square" lIns="73152" tIns="36576" rIns="73152" bIns="36576" anchor="ctr">
            <a:spAutoFit/>
          </a:bodyPr>
          <a:lstStyle/>
          <a:p>
            <a:pPr algn="ctr"/>
            <a:r>
              <a:rPr sz="1800" b="1">
                <a:solidFill>
                  <a:srgbClr val="FFFFFF"/>
                </a:solidFill>
                <a:latin typeface="Aptos"/>
              </a:rPr>
              <a:t>TABLA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956048" y="3063240"/>
            <a:ext cx="612648" cy="219456"/>
          </a:xfrm>
          <a:prstGeom prst="rect">
            <a:avLst/>
          </a:prstGeom>
          <a:solidFill>
            <a:srgbClr val="DEEDF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Rectangle 17"/>
          <p:cNvSpPr/>
          <p:nvPr/>
        </p:nvSpPr>
        <p:spPr>
          <a:xfrm>
            <a:off x="5669280" y="3063240"/>
            <a:ext cx="612648" cy="219456"/>
          </a:xfrm>
          <a:prstGeom prst="rect">
            <a:avLst/>
          </a:prstGeom>
          <a:solidFill>
            <a:srgbClr val="DEEDF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Rectangle 18"/>
          <p:cNvSpPr/>
          <p:nvPr/>
        </p:nvSpPr>
        <p:spPr>
          <a:xfrm>
            <a:off x="6382512" y="3063240"/>
            <a:ext cx="612648" cy="219456"/>
          </a:xfrm>
          <a:prstGeom prst="rect">
            <a:avLst/>
          </a:prstGeom>
          <a:solidFill>
            <a:srgbClr val="DEEDF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Rectangle 19"/>
          <p:cNvSpPr/>
          <p:nvPr/>
        </p:nvSpPr>
        <p:spPr>
          <a:xfrm>
            <a:off x="4956048" y="3383280"/>
            <a:ext cx="612648" cy="219456"/>
          </a:xfrm>
          <a:prstGeom prst="rect">
            <a:avLst/>
          </a:prstGeom>
          <a:solidFill>
            <a:srgbClr val="EEF4F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Rectangle 20"/>
          <p:cNvSpPr/>
          <p:nvPr/>
        </p:nvSpPr>
        <p:spPr>
          <a:xfrm>
            <a:off x="5669280" y="3383280"/>
            <a:ext cx="612648" cy="219456"/>
          </a:xfrm>
          <a:prstGeom prst="rect">
            <a:avLst/>
          </a:prstGeom>
          <a:solidFill>
            <a:srgbClr val="EEF4F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Rectangle 21"/>
          <p:cNvSpPr/>
          <p:nvPr/>
        </p:nvSpPr>
        <p:spPr>
          <a:xfrm>
            <a:off x="6382512" y="3383280"/>
            <a:ext cx="612648" cy="219456"/>
          </a:xfrm>
          <a:prstGeom prst="rect">
            <a:avLst/>
          </a:prstGeom>
          <a:solidFill>
            <a:srgbClr val="EEF4F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Rectangle 22"/>
          <p:cNvSpPr/>
          <p:nvPr/>
        </p:nvSpPr>
        <p:spPr>
          <a:xfrm>
            <a:off x="4956048" y="3703320"/>
            <a:ext cx="612648" cy="219456"/>
          </a:xfrm>
          <a:prstGeom prst="rect">
            <a:avLst/>
          </a:prstGeom>
          <a:solidFill>
            <a:srgbClr val="DEEDF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Rectangle 23"/>
          <p:cNvSpPr/>
          <p:nvPr/>
        </p:nvSpPr>
        <p:spPr>
          <a:xfrm>
            <a:off x="5669280" y="3703320"/>
            <a:ext cx="612648" cy="219456"/>
          </a:xfrm>
          <a:prstGeom prst="rect">
            <a:avLst/>
          </a:prstGeom>
          <a:solidFill>
            <a:srgbClr val="DEEDF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Rectangle 24"/>
          <p:cNvSpPr/>
          <p:nvPr/>
        </p:nvSpPr>
        <p:spPr>
          <a:xfrm>
            <a:off x="6382512" y="3703320"/>
            <a:ext cx="612648" cy="219456"/>
          </a:xfrm>
          <a:prstGeom prst="rect">
            <a:avLst/>
          </a:prstGeom>
          <a:solidFill>
            <a:srgbClr val="DEEDF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4608576" y="3886200"/>
            <a:ext cx="2971800" cy="68580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ctr"/>
            <a:r>
              <a:rPr sz="1500" b="0">
                <a:solidFill>
                  <a:srgbClr val="263342"/>
                </a:solidFill>
                <a:latin typeface="Aptos"/>
              </a:rPr>
              <a:t>En la línea de «Notas», junto a las fuentes.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8074152" y="2286000"/>
            <a:ext cx="3337560" cy="2514600"/>
          </a:xfrm>
          <a:prstGeom prst="round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Rectangle 27"/>
          <p:cNvSpPr/>
          <p:nvPr/>
        </p:nvSpPr>
        <p:spPr>
          <a:xfrm>
            <a:off x="8074152" y="2286000"/>
            <a:ext cx="3337560" cy="502920"/>
          </a:xfrm>
          <a:prstGeom prst="rect">
            <a:avLst/>
          </a:prstGeom>
          <a:solidFill>
            <a:srgbClr val="F2AE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9" name="TextBox 28"/>
          <p:cNvSpPr txBox="1"/>
          <p:nvPr/>
        </p:nvSpPr>
        <p:spPr>
          <a:xfrm>
            <a:off x="8183879" y="2340864"/>
            <a:ext cx="3108960" cy="320040"/>
          </a:xfrm>
          <a:prstGeom prst="rect">
            <a:avLst/>
          </a:prstGeom>
          <a:noFill/>
        </p:spPr>
        <p:txBody>
          <a:bodyPr wrap="square" lIns="73152" tIns="36576" rIns="73152" bIns="36576" anchor="ctr">
            <a:spAutoFit/>
          </a:bodyPr>
          <a:lstStyle/>
          <a:p>
            <a:pPr algn="ctr"/>
            <a:r>
              <a:rPr sz="1800" b="1">
                <a:solidFill>
                  <a:srgbClr val="FFFFFF"/>
                </a:solidFill>
                <a:latin typeface="Aptos"/>
              </a:rPr>
              <a:t>FIGURA</a:t>
            </a:r>
          </a:p>
        </p:txBody>
      </p:sp>
      <p:sp>
        <p:nvSpPr>
          <p:cNvPr id="30" name="Rectangle 29"/>
          <p:cNvSpPr/>
          <p:nvPr/>
        </p:nvSpPr>
        <p:spPr>
          <a:xfrm>
            <a:off x="8759952" y="2971800"/>
            <a:ext cx="1920240" cy="822960"/>
          </a:xfrm>
          <a:prstGeom prst="rect">
            <a:avLst/>
          </a:prstGeom>
          <a:solidFill>
            <a:srgbClr val="DEEDF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Isosceles Triangle 30"/>
          <p:cNvSpPr/>
          <p:nvPr/>
        </p:nvSpPr>
        <p:spPr>
          <a:xfrm>
            <a:off x="8988552" y="3108960"/>
            <a:ext cx="731520" cy="502920"/>
          </a:xfrm>
          <a:prstGeom prst="triangle">
            <a:avLst/>
          </a:prstGeom>
          <a:solidFill>
            <a:srgbClr val="00919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2" name="Isosceles Triangle 31"/>
          <p:cNvSpPr/>
          <p:nvPr/>
        </p:nvSpPr>
        <p:spPr>
          <a:xfrm>
            <a:off x="9518904" y="3246120"/>
            <a:ext cx="640080" cy="365760"/>
          </a:xfrm>
          <a:prstGeom prst="triangle">
            <a:avLst/>
          </a:prstGeom>
          <a:solidFill>
            <a:srgbClr val="F2AE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3" name="TextBox 32"/>
          <p:cNvSpPr txBox="1"/>
          <p:nvPr/>
        </p:nvSpPr>
        <p:spPr>
          <a:xfrm>
            <a:off x="8257031" y="3886200"/>
            <a:ext cx="2971800" cy="685800"/>
          </a:xfrm>
          <a:prstGeom prst="rect">
            <a:avLst/>
          </a:prstGeom>
          <a:noFill/>
        </p:spPr>
        <p:txBody>
          <a:bodyPr wrap="square" lIns="73152" tIns="36576" rIns="73152" bIns="36576" anchor="t">
            <a:spAutoFit/>
          </a:bodyPr>
          <a:lstStyle/>
          <a:p>
            <a:pPr algn="ctr"/>
            <a:r>
              <a:rPr sz="1500" b="0">
                <a:solidFill>
                  <a:srgbClr val="263342"/>
                </a:solidFill>
                <a:latin typeface="Aptos"/>
              </a:rPr>
              <a:t>En la línea del número y título.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914400" y="5303520"/>
            <a:ext cx="10332720" cy="411480"/>
          </a:xfrm>
          <a:prstGeom prst="rect">
            <a:avLst/>
          </a:prstGeom>
          <a:noFill/>
        </p:spPr>
        <p:txBody>
          <a:bodyPr wrap="square" lIns="73152" tIns="36576" rIns="73152" bIns="36576" anchor="ctr">
            <a:spAutoFit/>
          </a:bodyPr>
          <a:lstStyle/>
          <a:p>
            <a:pPr algn="ctr"/>
            <a:r>
              <a:rPr sz="1800" b="1">
                <a:solidFill>
                  <a:srgbClr val="102A4C"/>
                </a:solidFill>
                <a:latin typeface="Aptos"/>
              </a:rPr>
              <a:t>El lugar de la declaración depende del tipo de objeto documental.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594360" y="6510528"/>
            <a:ext cx="10972800" cy="182880"/>
          </a:xfrm>
          <a:prstGeom prst="rect">
            <a:avLst/>
          </a:prstGeom>
          <a:noFill/>
        </p:spPr>
        <p:txBody>
          <a:bodyPr wrap="square" lIns="73152" tIns="36576" rIns="73152" bIns="36576" anchor="ctr">
            <a:spAutoFit/>
          </a:bodyPr>
          <a:lstStyle/>
          <a:p>
            <a:pPr algn="l"/>
            <a:r>
              <a:rPr sz="1000" b="0">
                <a:solidFill>
                  <a:srgbClr val="5C6C7C"/>
                </a:solidFill>
                <a:latin typeface="Aptos"/>
              </a:rPr>
              <a:t>XVII CIAEM · Protocolo de IA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7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64592"/>
          </a:xfrm>
          <a:prstGeom prst="rect">
            <a:avLst/>
          </a:prstGeom>
          <a:solidFill>
            <a:srgbClr val="00919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29184"/>
            <a:ext cx="10972800" cy="658368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0"/>
              </a:spcAft>
            </a:pPr>
            <a:r>
              <a:rPr sz="2800" b="1" i="0">
                <a:solidFill>
                  <a:srgbClr val="102A4C"/>
                </a:solidFill>
                <a:latin typeface="Aptos"/>
              </a:rPr>
              <a:t>Límites máximos de declaraciones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078992"/>
            <a:ext cx="1143000" cy="50292"/>
          </a:xfrm>
          <a:prstGeom prst="rect">
            <a:avLst/>
          </a:prstGeom>
          <a:solidFill>
            <a:srgbClr val="F2AE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94360" y="6510528"/>
            <a:ext cx="10972800" cy="18288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0"/>
              </a:spcAft>
            </a:pPr>
            <a:r>
              <a:rPr sz="1000" b="0" i="0">
                <a:solidFill>
                  <a:srgbClr val="5C6C7C"/>
                </a:solidFill>
                <a:latin typeface="Aptos"/>
              </a:rPr>
              <a:t>XVII CIAEM · Protocolo de IA  |  04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822960" y="1600200"/>
            <a:ext cx="3383280" cy="3063240"/>
          </a:xfrm>
          <a:prstGeom prst="round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Oval 6"/>
          <p:cNvSpPr/>
          <p:nvPr/>
        </p:nvSpPr>
        <p:spPr>
          <a:xfrm>
            <a:off x="1847088" y="1874519"/>
            <a:ext cx="1325880" cy="1325880"/>
          </a:xfrm>
          <a:prstGeom prst="ellipse">
            <a:avLst/>
          </a:prstGeom>
          <a:solidFill>
            <a:srgbClr val="00919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1673352" y="2212848"/>
            <a:ext cx="1673352" cy="530352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ctr">
              <a:spcAft>
                <a:spcPts val="0"/>
              </a:spcAft>
            </a:pPr>
            <a:r>
              <a:rPr sz="2500" b="1" i="0">
                <a:solidFill>
                  <a:srgbClr val="FFFFFF"/>
                </a:solidFill>
                <a:latin typeface="Aptos"/>
              </a:rPr>
              <a:t>≈ 25 %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1560" y="3474720"/>
            <a:ext cx="2926080" cy="41148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ctr">
              <a:spcAft>
                <a:spcPts val="0"/>
              </a:spcAft>
            </a:pPr>
            <a:r>
              <a:rPr sz="2200" b="1" i="0">
                <a:solidFill>
                  <a:srgbClr val="102A4C"/>
                </a:solidFill>
                <a:latin typeface="Aptos"/>
              </a:rPr>
              <a:t>PÁRRAFOS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1560" y="3968496"/>
            <a:ext cx="2926080" cy="32004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ctr">
              <a:spcAft>
                <a:spcPts val="0"/>
              </a:spcAft>
            </a:pPr>
            <a:r>
              <a:rPr sz="1600" b="0" i="0">
                <a:solidFill>
                  <a:srgbClr val="5C6C7C"/>
                </a:solidFill>
                <a:latin typeface="Aptos"/>
              </a:rPr>
              <a:t>Como máximo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617720" y="1600200"/>
            <a:ext cx="3383280" cy="3063240"/>
          </a:xfrm>
          <a:prstGeom prst="round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Oval 11"/>
          <p:cNvSpPr/>
          <p:nvPr/>
        </p:nvSpPr>
        <p:spPr>
          <a:xfrm>
            <a:off x="5641848" y="1874519"/>
            <a:ext cx="1325880" cy="1325880"/>
          </a:xfrm>
          <a:prstGeom prst="ellipse">
            <a:avLst/>
          </a:prstGeom>
          <a:solidFill>
            <a:srgbClr val="1E69A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5468112" y="2212848"/>
            <a:ext cx="1673352" cy="530352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ctr">
              <a:spcAft>
                <a:spcPts val="0"/>
              </a:spcAft>
            </a:pPr>
            <a:r>
              <a:rPr sz="2500" b="1" i="0">
                <a:solidFill>
                  <a:srgbClr val="FFFFFF"/>
                </a:solidFill>
                <a:latin typeface="Aptos"/>
              </a:rPr>
              <a:t>≈ 50 %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46320" y="3474720"/>
            <a:ext cx="2926080" cy="41148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ctr">
              <a:spcAft>
                <a:spcPts val="0"/>
              </a:spcAft>
            </a:pPr>
            <a:r>
              <a:rPr sz="2200" b="1" i="0">
                <a:solidFill>
                  <a:srgbClr val="102A4C"/>
                </a:solidFill>
                <a:latin typeface="Aptos"/>
              </a:rPr>
              <a:t>TABLAS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846320" y="3968496"/>
            <a:ext cx="2926080" cy="32004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ctr">
              <a:spcAft>
                <a:spcPts val="0"/>
              </a:spcAft>
            </a:pPr>
            <a:r>
              <a:rPr sz="1600" b="0" i="0">
                <a:solidFill>
                  <a:srgbClr val="5C6C7C"/>
                </a:solidFill>
                <a:latin typeface="Aptos"/>
              </a:rPr>
              <a:t>Como máximo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412480" y="1600200"/>
            <a:ext cx="3383280" cy="3063240"/>
          </a:xfrm>
          <a:prstGeom prst="round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Oval 16"/>
          <p:cNvSpPr/>
          <p:nvPr/>
        </p:nvSpPr>
        <p:spPr>
          <a:xfrm>
            <a:off x="9436608" y="1874519"/>
            <a:ext cx="1325880" cy="1325880"/>
          </a:xfrm>
          <a:prstGeom prst="ellipse">
            <a:avLst/>
          </a:prstGeom>
          <a:solidFill>
            <a:srgbClr val="F2AE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9262872" y="2212848"/>
            <a:ext cx="1673352" cy="530352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ctr">
              <a:spcAft>
                <a:spcPts val="0"/>
              </a:spcAft>
            </a:pPr>
            <a:r>
              <a:rPr sz="2500" b="1" i="0">
                <a:solidFill>
                  <a:srgbClr val="FFFFFF"/>
                </a:solidFill>
                <a:latin typeface="Aptos"/>
              </a:rPr>
              <a:t>≈ 50 %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641080" y="3474720"/>
            <a:ext cx="2926080" cy="41148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ctr">
              <a:spcAft>
                <a:spcPts val="0"/>
              </a:spcAft>
            </a:pPr>
            <a:r>
              <a:rPr sz="2200" b="1" i="0">
                <a:solidFill>
                  <a:srgbClr val="102A4C"/>
                </a:solidFill>
                <a:latin typeface="Aptos"/>
              </a:rPr>
              <a:t>FIGURAS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641080" y="3968496"/>
            <a:ext cx="2926080" cy="32004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ctr">
              <a:spcAft>
                <a:spcPts val="0"/>
              </a:spcAft>
            </a:pPr>
            <a:r>
              <a:rPr sz="1600" b="0" i="0">
                <a:solidFill>
                  <a:srgbClr val="5C6C7C"/>
                </a:solidFill>
                <a:latin typeface="Aptos"/>
              </a:rPr>
              <a:t>Como máximo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1005840" y="5166360"/>
            <a:ext cx="10149840" cy="713232"/>
          </a:xfrm>
          <a:prstGeom prst="roundRect">
            <a:avLst/>
          </a:prstGeom>
          <a:solidFill>
            <a:srgbClr val="DEEDF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1234440" y="5285232"/>
            <a:ext cx="9692640" cy="41148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ctr">
              <a:spcAft>
                <a:spcPts val="0"/>
              </a:spcAft>
            </a:pPr>
            <a:r>
              <a:rPr sz="1900" b="1" i="0">
                <a:solidFill>
                  <a:srgbClr val="102A4C"/>
                </a:solidFill>
                <a:latin typeface="Aptos"/>
              </a:rPr>
              <a:t>No se deben dividir artificialmente los párrafos para eludir el límite.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14400" y="5989320"/>
            <a:ext cx="10332720" cy="32004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ctr">
              <a:spcAft>
                <a:spcPts val="0"/>
              </a:spcAft>
            </a:pPr>
            <a:r>
              <a:rPr sz="1500" b="0" i="0">
                <a:solidFill>
                  <a:srgbClr val="5C6C7C"/>
                </a:solidFill>
                <a:latin typeface="Aptos"/>
              </a:rPr>
              <a:t>Los porcentajes son límites de declaración, no metas que haya que alcanzar.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7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64592"/>
          </a:xfrm>
          <a:prstGeom prst="rect">
            <a:avLst/>
          </a:prstGeom>
          <a:solidFill>
            <a:srgbClr val="00919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29184"/>
            <a:ext cx="10972800" cy="658368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0"/>
              </a:spcAft>
            </a:pPr>
            <a:r>
              <a:rPr sz="2800" b="1" i="0">
                <a:solidFill>
                  <a:srgbClr val="102A4C"/>
                </a:solidFill>
                <a:latin typeface="Aptos"/>
              </a:rPr>
              <a:t>¿Cuándo NO se declara el uso de IA?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078992"/>
            <a:ext cx="1143000" cy="50292"/>
          </a:xfrm>
          <a:prstGeom prst="rect">
            <a:avLst/>
          </a:prstGeom>
          <a:solidFill>
            <a:srgbClr val="F2AE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94360" y="6510528"/>
            <a:ext cx="10972800" cy="18288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0"/>
              </a:spcAft>
            </a:pPr>
            <a:r>
              <a:rPr sz="1000" b="0" i="0">
                <a:solidFill>
                  <a:srgbClr val="5C6C7C"/>
                </a:solidFill>
                <a:latin typeface="Aptos"/>
              </a:rPr>
              <a:t>XVII CIAEM · Protocolo de IA  |  05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77240" y="1325880"/>
            <a:ext cx="10698480" cy="59436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0"/>
              </a:spcAft>
            </a:pPr>
            <a:r>
              <a:rPr sz="2100" b="1" i="0">
                <a:solidFill>
                  <a:srgbClr val="102A4C"/>
                </a:solidFill>
                <a:latin typeface="Aptos"/>
              </a:rPr>
              <a:t>Si el apoyo se limita exclusivamente a estas tareas, no hace falta incluir una declaración: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822960" y="2148840"/>
            <a:ext cx="5166360" cy="914400"/>
          </a:xfrm>
          <a:prstGeom prst="round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822960" y="2148840"/>
            <a:ext cx="109728" cy="914400"/>
          </a:xfrm>
          <a:prstGeom prst="rect">
            <a:avLst/>
          </a:prstGeom>
          <a:solidFill>
            <a:srgbClr val="00919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1078992" y="2295144"/>
            <a:ext cx="4727448" cy="438912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0"/>
              </a:spcAft>
            </a:pPr>
            <a:r>
              <a:rPr sz="1700" b="1" i="0">
                <a:solidFill>
                  <a:srgbClr val="102A4C"/>
                </a:solidFill>
                <a:latin typeface="Aptos"/>
              </a:rPr>
              <a:t>Corrección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78992" y="2807208"/>
            <a:ext cx="4727448" cy="128016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400" b="0" i="0">
                <a:solidFill>
                  <a:srgbClr val="263342"/>
                </a:solidFill>
                <a:latin typeface="Aptos"/>
              </a:rPr>
              <a:t>Ortografía, gramática o estilo.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400800" y="2148840"/>
            <a:ext cx="5166360" cy="914400"/>
          </a:xfrm>
          <a:prstGeom prst="round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6400800" y="2148840"/>
            <a:ext cx="109728" cy="914400"/>
          </a:xfrm>
          <a:prstGeom prst="rect">
            <a:avLst/>
          </a:prstGeom>
          <a:solidFill>
            <a:srgbClr val="1E69A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6656832" y="2295144"/>
            <a:ext cx="4727448" cy="438912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0"/>
              </a:spcAft>
            </a:pPr>
            <a:r>
              <a:rPr sz="1700" b="1" i="0">
                <a:solidFill>
                  <a:srgbClr val="102A4C"/>
                </a:solidFill>
                <a:latin typeface="Aptos"/>
              </a:rPr>
              <a:t>Mejora visual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656832" y="2807208"/>
            <a:ext cx="4727448" cy="128016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400" b="0" i="0">
                <a:solidFill>
                  <a:srgbClr val="263342"/>
                </a:solidFill>
                <a:latin typeface="Aptos"/>
              </a:rPr>
              <a:t>Mejoramiento gráfico de una figura.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22960" y="3291840"/>
            <a:ext cx="5166360" cy="914400"/>
          </a:xfrm>
          <a:prstGeom prst="round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ectangle 15"/>
          <p:cNvSpPr/>
          <p:nvPr/>
        </p:nvSpPr>
        <p:spPr>
          <a:xfrm>
            <a:off x="822960" y="3291840"/>
            <a:ext cx="109728" cy="914400"/>
          </a:xfrm>
          <a:prstGeom prst="rect">
            <a:avLst/>
          </a:prstGeom>
          <a:solidFill>
            <a:srgbClr val="F2AE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1078992" y="3438144"/>
            <a:ext cx="4727448" cy="438912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0"/>
              </a:spcAft>
            </a:pPr>
            <a:r>
              <a:rPr sz="1700" b="1" i="0">
                <a:solidFill>
                  <a:srgbClr val="102A4C"/>
                </a:solidFill>
                <a:latin typeface="Aptos"/>
              </a:rPr>
              <a:t>Formato de tabla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78992" y="3950208"/>
            <a:ext cx="4727448" cy="128016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400" b="0" i="0">
                <a:solidFill>
                  <a:srgbClr val="263342"/>
                </a:solidFill>
                <a:latin typeface="Aptos"/>
              </a:rPr>
              <a:t>Disposición de líneas y elementos.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400800" y="3291840"/>
            <a:ext cx="5166360" cy="914400"/>
          </a:xfrm>
          <a:prstGeom prst="round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Rectangle 19"/>
          <p:cNvSpPr/>
          <p:nvPr/>
        </p:nvSpPr>
        <p:spPr>
          <a:xfrm>
            <a:off x="6400800" y="3291840"/>
            <a:ext cx="109728" cy="914400"/>
          </a:xfrm>
          <a:prstGeom prst="rect">
            <a:avLst/>
          </a:prstGeom>
          <a:solidFill>
            <a:srgbClr val="00919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6656832" y="3438144"/>
            <a:ext cx="4727448" cy="438912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0"/>
              </a:spcAft>
            </a:pPr>
            <a:r>
              <a:rPr sz="1700" b="1" i="0">
                <a:solidFill>
                  <a:srgbClr val="102A4C"/>
                </a:solidFill>
                <a:latin typeface="Aptos"/>
              </a:rPr>
              <a:t>Traducción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656832" y="3950208"/>
            <a:ext cx="4727448" cy="128016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400" b="0" i="0">
                <a:solidFill>
                  <a:srgbClr val="263342"/>
                </a:solidFill>
                <a:latin typeface="Aptos"/>
              </a:rPr>
              <a:t>Entre español, portugués e inglés.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822960" y="4434840"/>
            <a:ext cx="5166360" cy="914400"/>
          </a:xfrm>
          <a:prstGeom prst="round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Rectangle 23"/>
          <p:cNvSpPr/>
          <p:nvPr/>
        </p:nvSpPr>
        <p:spPr>
          <a:xfrm>
            <a:off x="822960" y="4434840"/>
            <a:ext cx="109728" cy="914400"/>
          </a:xfrm>
          <a:prstGeom prst="rect">
            <a:avLst/>
          </a:prstGeom>
          <a:solidFill>
            <a:srgbClr val="1E69A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TextBox 24"/>
          <p:cNvSpPr txBox="1"/>
          <p:nvPr/>
        </p:nvSpPr>
        <p:spPr>
          <a:xfrm>
            <a:off x="1078992" y="4581144"/>
            <a:ext cx="4727448" cy="438912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0"/>
              </a:spcAft>
            </a:pPr>
            <a:r>
              <a:rPr sz="1700" b="1" i="0">
                <a:solidFill>
                  <a:srgbClr val="102A4C"/>
                </a:solidFill>
                <a:latin typeface="Aptos"/>
              </a:rPr>
              <a:t>Referencias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078992" y="5093207"/>
            <a:ext cx="4727448" cy="128016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400" b="0" i="0">
                <a:solidFill>
                  <a:srgbClr val="263342"/>
                </a:solidFill>
                <a:latin typeface="Aptos"/>
              </a:rPr>
              <a:t>Adaptar la lista al estilo CIAEM o ajustar las llamadas de referencia.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6400800" y="4434840"/>
            <a:ext cx="5166360" cy="914400"/>
          </a:xfrm>
          <a:prstGeom prst="round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Rectangle 27"/>
          <p:cNvSpPr/>
          <p:nvPr/>
        </p:nvSpPr>
        <p:spPr>
          <a:xfrm>
            <a:off x="6400800" y="4434840"/>
            <a:ext cx="109728" cy="914400"/>
          </a:xfrm>
          <a:prstGeom prst="rect">
            <a:avLst/>
          </a:prstGeom>
          <a:solidFill>
            <a:srgbClr val="F2AE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9" name="TextBox 28"/>
          <p:cNvSpPr txBox="1"/>
          <p:nvPr/>
        </p:nvSpPr>
        <p:spPr>
          <a:xfrm>
            <a:off x="6656832" y="4581144"/>
            <a:ext cx="4727448" cy="438912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0"/>
              </a:spcAft>
            </a:pPr>
            <a:r>
              <a:rPr sz="1700" b="1" i="0">
                <a:solidFill>
                  <a:srgbClr val="102A4C"/>
                </a:solidFill>
                <a:latin typeface="Aptos"/>
              </a:rPr>
              <a:t>Búsqueda documental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656832" y="5093207"/>
            <a:ext cx="4727448" cy="128016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400" b="0" i="0">
                <a:solidFill>
                  <a:srgbClr val="263342"/>
                </a:solidFill>
                <a:latin typeface="Aptos"/>
              </a:rPr>
              <a:t>Recopilación de información bibliográfica o documental.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868680" y="5806440"/>
            <a:ext cx="10515600" cy="50292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ctr">
              <a:spcAft>
                <a:spcPts val="0"/>
              </a:spcAft>
            </a:pPr>
            <a:r>
              <a:rPr sz="1700" b="1" i="0">
                <a:solidFill>
                  <a:srgbClr val="268462"/>
                </a:solidFill>
                <a:latin typeface="Aptos"/>
              </a:rPr>
              <a:t>Ejemplo: si el contenido lo escribieron los autores y la IA solo corrigió el estilo de todo el texto, no se declara.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7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64592"/>
          </a:xfrm>
          <a:prstGeom prst="rect">
            <a:avLst/>
          </a:prstGeom>
          <a:solidFill>
            <a:srgbClr val="00919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29184"/>
            <a:ext cx="10972800" cy="658368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0"/>
              </a:spcAft>
            </a:pPr>
            <a:r>
              <a:rPr sz="2800" b="1" i="0">
                <a:solidFill>
                  <a:srgbClr val="102A4C"/>
                </a:solidFill>
                <a:latin typeface="Aptos"/>
              </a:rPr>
              <a:t>Párrafos: distinguir apoyo de generación original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078992"/>
            <a:ext cx="1143000" cy="50292"/>
          </a:xfrm>
          <a:prstGeom prst="rect">
            <a:avLst/>
          </a:prstGeom>
          <a:solidFill>
            <a:srgbClr val="F2AE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94360" y="6510528"/>
            <a:ext cx="10972800" cy="18288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0"/>
              </a:spcAft>
            </a:pPr>
            <a:r>
              <a:rPr sz="1000" b="0" i="0">
                <a:solidFill>
                  <a:srgbClr val="5C6C7C"/>
                </a:solidFill>
                <a:latin typeface="Aptos"/>
              </a:rPr>
              <a:t>XVII CIAEM · Protocolo de IA  |  06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777240" y="1417320"/>
            <a:ext cx="5257800" cy="1965960"/>
          </a:xfrm>
          <a:prstGeom prst="round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777240" y="1417320"/>
            <a:ext cx="109728" cy="1965960"/>
          </a:xfrm>
          <a:prstGeom prst="rect">
            <a:avLst/>
          </a:prstGeom>
          <a:solidFill>
            <a:srgbClr val="1E69A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1033271" y="1563624"/>
            <a:ext cx="4818888" cy="438912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0"/>
              </a:spcAft>
            </a:pPr>
            <a:r>
              <a:rPr sz="2000" b="1" i="0">
                <a:solidFill>
                  <a:srgbClr val="102A4C"/>
                </a:solidFill>
                <a:latin typeface="Aptos"/>
              </a:rPr>
              <a:t>A. La IA apoyó la redacción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1" y="2075688"/>
            <a:ext cx="4818888" cy="1179576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800" b="0" i="0">
                <a:solidFill>
                  <a:srgbClr val="263342"/>
                </a:solidFill>
                <a:latin typeface="Aptos"/>
              </a:rPr>
              <a:t>«… [Este párrafo ha sido apoyado con la IA —ChatGPT, Gemini u otra herramienta—].»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172200" y="1417320"/>
            <a:ext cx="5257800" cy="1965960"/>
          </a:xfrm>
          <a:prstGeom prst="round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6172200" y="1417320"/>
            <a:ext cx="109728" cy="1965960"/>
          </a:xfrm>
          <a:prstGeom prst="rect">
            <a:avLst/>
          </a:prstGeom>
          <a:solidFill>
            <a:srgbClr val="00919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6428232" y="1563624"/>
            <a:ext cx="4818888" cy="438912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0"/>
              </a:spcAft>
            </a:pPr>
            <a:r>
              <a:rPr sz="2000" b="1" i="0">
                <a:solidFill>
                  <a:srgbClr val="102A4C"/>
                </a:solidFill>
                <a:latin typeface="Aptos"/>
              </a:rPr>
              <a:t>B. La IA generó el contenido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428232" y="2075688"/>
            <a:ext cx="4818888" cy="1179576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800" b="0" i="0">
                <a:solidFill>
                  <a:srgbClr val="263342"/>
                </a:solidFill>
                <a:latin typeface="Aptos"/>
              </a:rPr>
              <a:t>«… [Este párrafo fue generado de manera original por la IA —ChatGPT, Gemini u otra herramienta—].»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914400" y="3840480"/>
            <a:ext cx="10332720" cy="1234440"/>
          </a:xfrm>
          <a:prstGeom prst="roundRect">
            <a:avLst/>
          </a:prstGeom>
          <a:solidFill>
            <a:srgbClr val="DEEDF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1234440" y="4041648"/>
            <a:ext cx="9692640" cy="82296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0"/>
              </a:spcAft>
            </a:pPr>
            <a:r>
              <a:rPr sz="1900" b="0" i="0">
                <a:solidFill>
                  <a:srgbClr val="102A4C"/>
                </a:solidFill>
                <a:latin typeface="Aptos"/>
              </a:rPr>
              <a:t>Si corresponde a varios párrafos consecutivos, puede decirse «los últimos (n) párrafos…». La declaración va al final del párrafo o secuencia, entre corchetes.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05840" y="5486400"/>
            <a:ext cx="10149840" cy="50292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ctr">
              <a:spcAft>
                <a:spcPts val="0"/>
              </a:spcAft>
            </a:pPr>
            <a:r>
              <a:rPr sz="1800" b="0" i="0">
                <a:solidFill>
                  <a:srgbClr val="5C6C7C"/>
                </a:solidFill>
                <a:latin typeface="Aptos"/>
              </a:rPr>
              <a:t>Los autores determinan qué fórmula refleja mejor la participación real de la IA.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7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64592"/>
          </a:xfrm>
          <a:prstGeom prst="rect">
            <a:avLst/>
          </a:prstGeom>
          <a:solidFill>
            <a:srgbClr val="00919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29184"/>
            <a:ext cx="10972800" cy="658368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0"/>
              </a:spcAft>
            </a:pPr>
            <a:r>
              <a:rPr sz="2800" b="1" i="0">
                <a:solidFill>
                  <a:srgbClr val="102A4C"/>
                </a:solidFill>
                <a:latin typeface="Aptos"/>
              </a:rPr>
              <a:t>Tablas y figuras: dónde y cómo declarar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078992"/>
            <a:ext cx="1143000" cy="50292"/>
          </a:xfrm>
          <a:prstGeom prst="rect">
            <a:avLst/>
          </a:prstGeom>
          <a:solidFill>
            <a:srgbClr val="F2AE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94360" y="6510528"/>
            <a:ext cx="10972800" cy="18288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0"/>
              </a:spcAft>
            </a:pPr>
            <a:r>
              <a:rPr sz="1000" b="0" i="0">
                <a:solidFill>
                  <a:srgbClr val="5C6C7C"/>
                </a:solidFill>
                <a:latin typeface="Aptos"/>
              </a:rPr>
              <a:t>XVII CIAEM · Protocolo de IA  |  07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777240" y="1417320"/>
            <a:ext cx="5257800" cy="3474720"/>
          </a:xfrm>
          <a:prstGeom prst="round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777240" y="1417320"/>
            <a:ext cx="109728" cy="3474720"/>
          </a:xfrm>
          <a:prstGeom prst="rect">
            <a:avLst/>
          </a:prstGeom>
          <a:solidFill>
            <a:srgbClr val="1E69A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1033271" y="1563624"/>
            <a:ext cx="4818888" cy="438912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0"/>
              </a:spcAft>
            </a:pPr>
            <a:r>
              <a:rPr sz="2200" b="1" i="0">
                <a:solidFill>
                  <a:srgbClr val="102A4C"/>
                </a:solidFill>
                <a:latin typeface="Aptos"/>
              </a:rPr>
              <a:t>TABLAS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1" y="2075688"/>
            <a:ext cx="4818888" cy="2688336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700" b="0" i="0">
                <a:solidFill>
                  <a:srgbClr val="263342"/>
                </a:solidFill>
                <a:latin typeface="Aptos"/>
              </a:rPr>
              <a:t>Ubicación: en la línea de «Notas», junto a las fuentes o aclaraciones.
Apoyo:
«Tabla apoyada con la participación de IA —herramienta—».
Generación original:
«Tabla generada de manera original por la IA —herramienta—».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172200" y="1417320"/>
            <a:ext cx="5257800" cy="3474720"/>
          </a:xfrm>
          <a:prstGeom prst="round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6172200" y="1417320"/>
            <a:ext cx="109728" cy="3474720"/>
          </a:xfrm>
          <a:prstGeom prst="rect">
            <a:avLst/>
          </a:prstGeom>
          <a:solidFill>
            <a:srgbClr val="00919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6428232" y="1563624"/>
            <a:ext cx="4818888" cy="438912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0"/>
              </a:spcAft>
            </a:pPr>
            <a:r>
              <a:rPr sz="2200" b="1" i="0">
                <a:solidFill>
                  <a:srgbClr val="102A4C"/>
                </a:solidFill>
                <a:latin typeface="Aptos"/>
              </a:rPr>
              <a:t>FIGURAS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428232" y="2075688"/>
            <a:ext cx="4818888" cy="2688336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700" b="0" i="0">
                <a:solidFill>
                  <a:srgbClr val="263342"/>
                </a:solidFill>
                <a:latin typeface="Aptos"/>
              </a:rPr>
              <a:t>Ubicación: en la misma línea del número y título de la figura.
Apoyo:
«Figura apoyada con la participación de IA —herramienta—».
Generación original:
«Figura generada de manera original por la IA —herramienta—».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14400" y="5203222"/>
            <a:ext cx="10332720" cy="886397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ctr">
              <a:spcAft>
                <a:spcPts val="0"/>
              </a:spcAft>
            </a:pPr>
            <a:r>
              <a:rPr sz="2400" b="1" i="0" dirty="0">
                <a:solidFill>
                  <a:srgbClr val="102A4C"/>
                </a:solidFill>
                <a:latin typeface="Aptos"/>
              </a:rPr>
              <a:t>La </a:t>
            </a:r>
            <a:r>
              <a:rPr sz="2400" b="1" i="0" dirty="0" err="1">
                <a:solidFill>
                  <a:srgbClr val="102A4C"/>
                </a:solidFill>
                <a:latin typeface="Aptos"/>
              </a:rPr>
              <a:t>generación</a:t>
            </a:r>
            <a:r>
              <a:rPr sz="2400" b="1" i="0" dirty="0">
                <a:solidFill>
                  <a:srgbClr val="102A4C"/>
                </a:solidFill>
                <a:latin typeface="Aptos"/>
              </a:rPr>
              <a:t> original de </a:t>
            </a:r>
            <a:r>
              <a:rPr sz="2400" b="1" i="0" dirty="0" err="1">
                <a:solidFill>
                  <a:srgbClr val="102A4C"/>
                </a:solidFill>
                <a:latin typeface="Aptos"/>
              </a:rPr>
              <a:t>una</a:t>
            </a:r>
            <a:r>
              <a:rPr sz="2400" b="1" i="0" dirty="0">
                <a:solidFill>
                  <a:srgbClr val="102A4C"/>
                </a:solidFill>
                <a:latin typeface="Aptos"/>
              </a:rPr>
              <a:t> </a:t>
            </a:r>
            <a:r>
              <a:rPr sz="2400" b="1" i="0" dirty="0" err="1">
                <a:solidFill>
                  <a:srgbClr val="102A4C"/>
                </a:solidFill>
                <a:latin typeface="Aptos"/>
              </a:rPr>
              <a:t>tabla</a:t>
            </a:r>
            <a:r>
              <a:rPr sz="2400" b="1" i="0" dirty="0">
                <a:solidFill>
                  <a:srgbClr val="102A4C"/>
                </a:solidFill>
                <a:latin typeface="Aptos"/>
              </a:rPr>
              <a:t> o </a:t>
            </a:r>
            <a:r>
              <a:rPr sz="2400" b="1" i="0" dirty="0" err="1">
                <a:solidFill>
                  <a:srgbClr val="102A4C"/>
                </a:solidFill>
                <a:latin typeface="Aptos"/>
              </a:rPr>
              <a:t>figura</a:t>
            </a:r>
            <a:r>
              <a:rPr sz="2400" b="1" i="0" dirty="0">
                <a:solidFill>
                  <a:srgbClr val="102A4C"/>
                </a:solidFill>
                <a:latin typeface="Aptos"/>
              </a:rPr>
              <a:t> </a:t>
            </a:r>
            <a:r>
              <a:rPr sz="2400" b="1" i="0" dirty="0" err="1">
                <a:solidFill>
                  <a:srgbClr val="102A4C"/>
                </a:solidFill>
                <a:latin typeface="Aptos"/>
              </a:rPr>
              <a:t>debe</a:t>
            </a:r>
            <a:r>
              <a:rPr sz="2400" b="1" i="0" dirty="0">
                <a:solidFill>
                  <a:srgbClr val="102A4C"/>
                </a:solidFill>
                <a:latin typeface="Aptos"/>
              </a:rPr>
              <a:t> </a:t>
            </a:r>
            <a:r>
              <a:rPr sz="2400" b="1" i="0" dirty="0" err="1">
                <a:solidFill>
                  <a:srgbClr val="102A4C"/>
                </a:solidFill>
                <a:latin typeface="Aptos"/>
              </a:rPr>
              <a:t>declararse</a:t>
            </a:r>
            <a:r>
              <a:rPr sz="2400" b="1" i="0" dirty="0">
                <a:solidFill>
                  <a:srgbClr val="102A4C"/>
                </a:solidFill>
                <a:latin typeface="Aptos"/>
              </a:rPr>
              <a:t> </a:t>
            </a:r>
            <a:r>
              <a:rPr sz="2400" b="1" i="0" dirty="0" err="1">
                <a:solidFill>
                  <a:srgbClr val="102A4C"/>
                </a:solidFill>
                <a:latin typeface="Aptos"/>
              </a:rPr>
              <a:t>como</a:t>
            </a:r>
            <a:r>
              <a:rPr sz="2400" b="1" i="0" dirty="0">
                <a:solidFill>
                  <a:srgbClr val="102A4C"/>
                </a:solidFill>
                <a:latin typeface="Aptos"/>
              </a:rPr>
              <a:t> </a:t>
            </a:r>
            <a:r>
              <a:rPr sz="2400" b="1" i="0" dirty="0" err="1">
                <a:solidFill>
                  <a:srgbClr val="102A4C"/>
                </a:solidFill>
                <a:latin typeface="Aptos"/>
              </a:rPr>
              <a:t>tal</a:t>
            </a:r>
            <a:r>
              <a:rPr sz="2400" b="1" i="0" dirty="0">
                <a:solidFill>
                  <a:srgbClr val="102A4C"/>
                </a:solidFill>
                <a:latin typeface="Aptos"/>
              </a:rPr>
              <a:t>; no basta con </a:t>
            </a:r>
            <a:r>
              <a:rPr sz="2400" b="1" i="0" dirty="0" err="1">
                <a:solidFill>
                  <a:srgbClr val="102A4C"/>
                </a:solidFill>
                <a:latin typeface="Aptos"/>
              </a:rPr>
              <a:t>decir</a:t>
            </a:r>
            <a:r>
              <a:rPr sz="2400" b="1" i="0" dirty="0">
                <a:solidFill>
                  <a:srgbClr val="102A4C"/>
                </a:solidFill>
                <a:latin typeface="Aptos"/>
              </a:rPr>
              <a:t> «</a:t>
            </a:r>
            <a:r>
              <a:rPr sz="2400" b="1" i="0" dirty="0" err="1">
                <a:solidFill>
                  <a:srgbClr val="102A4C"/>
                </a:solidFill>
                <a:latin typeface="Aptos"/>
              </a:rPr>
              <a:t>apoyada</a:t>
            </a:r>
            <a:r>
              <a:rPr sz="2400" b="1" i="0" dirty="0">
                <a:solidFill>
                  <a:srgbClr val="102A4C"/>
                </a:solidFill>
                <a:latin typeface="Aptos"/>
              </a:rPr>
              <a:t>».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7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64592"/>
          </a:xfrm>
          <a:prstGeom prst="rect">
            <a:avLst/>
          </a:prstGeom>
          <a:solidFill>
            <a:srgbClr val="00919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29184"/>
            <a:ext cx="10972800" cy="658368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0"/>
              </a:spcAft>
            </a:pPr>
            <a:r>
              <a:rPr sz="2800" b="1" i="0">
                <a:solidFill>
                  <a:srgbClr val="102A4C"/>
                </a:solidFill>
                <a:latin typeface="Aptos"/>
              </a:rPr>
              <a:t>Dos principios que no deben olvidarse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078992"/>
            <a:ext cx="1143000" cy="50292"/>
          </a:xfrm>
          <a:prstGeom prst="rect">
            <a:avLst/>
          </a:prstGeom>
          <a:solidFill>
            <a:srgbClr val="F2AE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94360" y="6510528"/>
            <a:ext cx="10972800" cy="18288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0"/>
              </a:spcAft>
            </a:pPr>
            <a:r>
              <a:rPr sz="1000" b="0" i="0">
                <a:solidFill>
                  <a:srgbClr val="5C6C7C"/>
                </a:solidFill>
                <a:latin typeface="Aptos"/>
              </a:rPr>
              <a:t>XVII CIAEM · Protocolo de IA  |  08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822960" y="1554480"/>
            <a:ext cx="5074920" cy="2331720"/>
          </a:xfrm>
          <a:prstGeom prst="round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822960" y="1554480"/>
            <a:ext cx="109728" cy="2331720"/>
          </a:xfrm>
          <a:prstGeom prst="rect">
            <a:avLst/>
          </a:prstGeom>
          <a:solidFill>
            <a:srgbClr val="BE404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1078992" y="1700784"/>
            <a:ext cx="4636008" cy="438912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0"/>
              </a:spcAft>
            </a:pPr>
            <a:r>
              <a:rPr sz="2200" b="1" i="0">
                <a:solidFill>
                  <a:srgbClr val="102A4C"/>
                </a:solidFill>
                <a:latin typeface="Aptos"/>
              </a:rPr>
              <a:t>La IA no es coautora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78992" y="2212848"/>
            <a:ext cx="4636008" cy="1545336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2000" b="0" i="0">
                <a:solidFill>
                  <a:srgbClr val="263342"/>
                </a:solidFill>
                <a:latin typeface="Aptos"/>
              </a:rPr>
              <a:t>Ninguna herramienta o sistema de IA debe aparecer como autora o coautora de la ponencia.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263640" y="1554480"/>
            <a:ext cx="5074920" cy="2331720"/>
          </a:xfrm>
          <a:prstGeom prst="round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6263640" y="1554480"/>
            <a:ext cx="109728" cy="2331720"/>
          </a:xfrm>
          <a:prstGeom prst="rect">
            <a:avLst/>
          </a:prstGeom>
          <a:solidFill>
            <a:srgbClr val="00919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6519672" y="1700784"/>
            <a:ext cx="4636008" cy="438912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0"/>
              </a:spcAft>
            </a:pPr>
            <a:r>
              <a:rPr sz="2200" b="1" i="0">
                <a:solidFill>
                  <a:srgbClr val="102A4C"/>
                </a:solidFill>
                <a:latin typeface="Aptos"/>
              </a:rPr>
              <a:t>Los autores responden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519672" y="2212848"/>
            <a:ext cx="4636008" cy="1545336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2000" b="0" i="0">
                <a:solidFill>
                  <a:srgbClr val="263342"/>
                </a:solidFill>
                <a:latin typeface="Aptos"/>
              </a:rPr>
              <a:t>Quienes firman el documento asumen la responsabilidad por el contenido, los resultados y las conclusiones.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914400" y="4389120"/>
            <a:ext cx="10287000" cy="868680"/>
          </a:xfrm>
          <a:prstGeom prst="roundRect">
            <a:avLst/>
          </a:prstGeom>
          <a:solidFill>
            <a:srgbClr val="102A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1188720" y="4572000"/>
            <a:ext cx="9738360" cy="45720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ctr">
              <a:spcAft>
                <a:spcPts val="0"/>
              </a:spcAft>
            </a:pPr>
            <a:r>
              <a:rPr sz="2200" b="1" i="0">
                <a:solidFill>
                  <a:srgbClr val="FFFFFF"/>
                </a:solidFill>
                <a:latin typeface="Aptos"/>
              </a:rPr>
              <a:t>Usar IA no transfiere la responsabilidad académica a la herramienta.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7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64592"/>
          </a:xfrm>
          <a:prstGeom prst="rect">
            <a:avLst/>
          </a:prstGeom>
          <a:solidFill>
            <a:srgbClr val="00919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29184"/>
            <a:ext cx="10972800" cy="658368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0"/>
              </a:spcAft>
            </a:pPr>
            <a:r>
              <a:rPr sz="2800" b="1" i="0">
                <a:solidFill>
                  <a:srgbClr val="102A4C"/>
                </a:solidFill>
                <a:latin typeface="Aptos"/>
              </a:rPr>
              <a:t>Declaración final: obligatoria cuando se declaró IA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078992"/>
            <a:ext cx="1143000" cy="50292"/>
          </a:xfrm>
          <a:prstGeom prst="rect">
            <a:avLst/>
          </a:prstGeom>
          <a:solidFill>
            <a:srgbClr val="F2AE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94360" y="6510528"/>
            <a:ext cx="10972800" cy="18288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0"/>
              </a:spcAft>
            </a:pPr>
            <a:r>
              <a:rPr sz="1000" b="0" i="0">
                <a:solidFill>
                  <a:srgbClr val="5C6C7C"/>
                </a:solidFill>
                <a:latin typeface="Aptos"/>
              </a:rPr>
              <a:t>XVII CIAEM · Protocolo de IA  |  09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77240" y="1280160"/>
            <a:ext cx="10789920" cy="77724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0"/>
              </a:spcAft>
            </a:pPr>
            <a:r>
              <a:rPr sz="2000" b="1" i="0">
                <a:solidFill>
                  <a:srgbClr val="102A4C"/>
                </a:solidFill>
                <a:latin typeface="Aptos"/>
              </a:rPr>
              <a:t>Si el documento contiene declaraciones de uso de IA, incluir al final —inmediatamente antes de «Referencias»— al menos una declaración apropiada: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822960" y="2331720"/>
            <a:ext cx="10469880" cy="1325880"/>
          </a:xfrm>
          <a:prstGeom prst="round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822960" y="2331720"/>
            <a:ext cx="109728" cy="1325880"/>
          </a:xfrm>
          <a:prstGeom prst="rect">
            <a:avLst/>
          </a:prstGeom>
          <a:solidFill>
            <a:srgbClr val="00919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1078992" y="2478024"/>
            <a:ext cx="10030967" cy="438912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0"/>
              </a:spcAft>
            </a:pPr>
            <a:r>
              <a:rPr sz="1800" b="1" i="0">
                <a:solidFill>
                  <a:srgbClr val="102A4C"/>
                </a:solidFill>
                <a:latin typeface="Aptos"/>
              </a:rPr>
              <a:t>Opción A · revisión y responsabilidad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78992" y="2990087"/>
            <a:ext cx="10030967" cy="539496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600" b="0" i="0">
                <a:solidFill>
                  <a:srgbClr val="263342"/>
                </a:solidFill>
                <a:latin typeface="Aptos"/>
              </a:rPr>
              <a:t>«Los autores revisaron y editaron críticamente el contenido generado por las IA utilizadas y asumen la total responsabilidad por los resultados y las conclusiones presentadas en este manuscrito.»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822960" y="3886200"/>
            <a:ext cx="10469880" cy="1325880"/>
          </a:xfrm>
          <a:prstGeom prst="round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822960" y="3886200"/>
            <a:ext cx="109728" cy="1325880"/>
          </a:xfrm>
          <a:prstGeom prst="rect">
            <a:avLst/>
          </a:prstGeom>
          <a:solidFill>
            <a:srgbClr val="1E69A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1078992" y="4032504"/>
            <a:ext cx="10030967" cy="438912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0"/>
              </a:spcAft>
            </a:pPr>
            <a:r>
              <a:rPr sz="1800" b="1" i="0">
                <a:solidFill>
                  <a:srgbClr val="102A4C"/>
                </a:solidFill>
                <a:latin typeface="Aptos"/>
              </a:rPr>
              <a:t>Opción B · búsqueda y análisis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78992" y="4544568"/>
            <a:ext cx="10030967" cy="539496"/>
          </a:xfrm>
          <a:prstGeom prst="rect">
            <a:avLst/>
          </a:prstGeom>
          <a:noFill/>
        </p:spPr>
        <p:txBody>
          <a:bodyPr wrap="square" lIns="73152" tIns="73152" rIns="73152" bIns="73152" anchor="t">
            <a:spAutoFit/>
          </a:bodyPr>
          <a:lstStyle/>
          <a:p>
            <a:pPr algn="l">
              <a:spcAft>
                <a:spcPts val="0"/>
              </a:spcAft>
            </a:pPr>
            <a:r>
              <a:rPr sz="1600" b="0" i="0">
                <a:solidFill>
                  <a:srgbClr val="263342"/>
                </a:solidFill>
                <a:latin typeface="Aptos"/>
              </a:rPr>
              <a:t>«Los criterios de búsqueda y las variables del análisis fueron diseñados en su totalidad por los autores. Todo el material resultante fue validado manualmente para asegurar su precisión científica.»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14400" y="5623560"/>
            <a:ext cx="10241280" cy="41148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ctr">
              <a:spcAft>
                <a:spcPts val="0"/>
              </a:spcAft>
            </a:pPr>
            <a:r>
              <a:rPr sz="1700" b="0" i="0">
                <a:solidFill>
                  <a:srgbClr val="5C6C7C"/>
                </a:solidFill>
                <a:latin typeface="Aptos"/>
              </a:rPr>
              <a:t>Seleccionar la formulación que corresponda al proceso realmente seguido.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7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64592"/>
          </a:xfrm>
          <a:prstGeom prst="rect">
            <a:avLst/>
          </a:prstGeom>
          <a:solidFill>
            <a:srgbClr val="00919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29184"/>
            <a:ext cx="10972800" cy="658368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0"/>
              </a:spcAft>
            </a:pPr>
            <a:r>
              <a:rPr sz="2800" b="1" i="0">
                <a:solidFill>
                  <a:srgbClr val="102A4C"/>
                </a:solidFill>
                <a:latin typeface="Aptos"/>
              </a:rPr>
              <a:t>Una ruta rápida para decidir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360" y="1078992"/>
            <a:ext cx="1143000" cy="50292"/>
          </a:xfrm>
          <a:prstGeom prst="rect">
            <a:avLst/>
          </a:prstGeom>
          <a:solidFill>
            <a:srgbClr val="F2AE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94360" y="6510528"/>
            <a:ext cx="10972800" cy="18288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0"/>
              </a:spcAft>
            </a:pPr>
            <a:r>
              <a:rPr sz="1000" b="0" i="0">
                <a:solidFill>
                  <a:srgbClr val="5C6C7C"/>
                </a:solidFill>
                <a:latin typeface="Aptos"/>
              </a:rPr>
              <a:t>XVII CIAEM · Protocolo de IA  |  10</a:t>
            </a:r>
          </a:p>
        </p:txBody>
      </p:sp>
      <p:sp>
        <p:nvSpPr>
          <p:cNvPr id="6" name="Oval 5"/>
          <p:cNvSpPr/>
          <p:nvPr/>
        </p:nvSpPr>
        <p:spPr>
          <a:xfrm>
            <a:off x="868680" y="1399032"/>
            <a:ext cx="530352" cy="530352"/>
          </a:xfrm>
          <a:prstGeom prst="ellipse">
            <a:avLst/>
          </a:prstGeom>
          <a:solidFill>
            <a:srgbClr val="00919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941832" y="1481328"/>
            <a:ext cx="384048" cy="32004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ctr">
              <a:spcAft>
                <a:spcPts val="0"/>
              </a:spcAft>
            </a:pPr>
            <a:r>
              <a:rPr sz="1800" b="1" i="0">
                <a:solidFill>
                  <a:srgbClr val="FFFFFF"/>
                </a:solidFill>
                <a:latin typeface="Aptos"/>
              </a:rPr>
              <a:t>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645920" y="1353312"/>
            <a:ext cx="5715000" cy="59436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0"/>
              </a:spcAft>
            </a:pPr>
            <a:r>
              <a:rPr sz="1800" b="1" i="0">
                <a:solidFill>
                  <a:srgbClr val="102A4C"/>
                </a:solidFill>
                <a:latin typeface="Aptos"/>
              </a:rPr>
              <a:t>¿La IA solo corrigió, tradujo, dio formato o recopiló bibliografía?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315200" y="1353312"/>
            <a:ext cx="4023360" cy="64008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0"/>
              </a:spcAft>
            </a:pPr>
            <a:r>
              <a:rPr sz="1600" b="0" i="0">
                <a:solidFill>
                  <a:srgbClr val="263342"/>
                </a:solidFill>
                <a:latin typeface="Aptos"/>
              </a:rPr>
              <a:t>No declarar ese apoyo exclusivo.</a:t>
            </a:r>
          </a:p>
        </p:txBody>
      </p:sp>
      <p:sp>
        <p:nvSpPr>
          <p:cNvPr id="10" name="Rectangle 9"/>
          <p:cNvSpPr/>
          <p:nvPr/>
        </p:nvSpPr>
        <p:spPr>
          <a:xfrm>
            <a:off x="1115568" y="1929384"/>
            <a:ext cx="36576" cy="338328"/>
          </a:xfrm>
          <a:prstGeom prst="rect">
            <a:avLst/>
          </a:prstGeom>
          <a:solidFill>
            <a:srgbClr val="C2D2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Oval 10"/>
          <p:cNvSpPr/>
          <p:nvPr/>
        </p:nvSpPr>
        <p:spPr>
          <a:xfrm>
            <a:off x="868680" y="2359152"/>
            <a:ext cx="530352" cy="530352"/>
          </a:xfrm>
          <a:prstGeom prst="ellipse">
            <a:avLst/>
          </a:prstGeom>
          <a:solidFill>
            <a:srgbClr val="1E69A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941832" y="2441448"/>
            <a:ext cx="384048" cy="32004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ctr">
              <a:spcAft>
                <a:spcPts val="0"/>
              </a:spcAft>
            </a:pPr>
            <a:r>
              <a:rPr sz="1800" b="1" i="0">
                <a:solidFill>
                  <a:srgbClr val="FFFFFF"/>
                </a:solidFill>
                <a:latin typeface="Aptos"/>
              </a:rPr>
              <a:t>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645920" y="2313432"/>
            <a:ext cx="5715000" cy="59436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0"/>
              </a:spcAft>
            </a:pPr>
            <a:r>
              <a:rPr sz="1800" b="1" i="0">
                <a:solidFill>
                  <a:srgbClr val="102A4C"/>
                </a:solidFill>
                <a:latin typeface="Aptos"/>
              </a:rPr>
              <a:t>¿La IA participó en el contenido de un párrafo, tabla o figura?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315200" y="2313432"/>
            <a:ext cx="4023360" cy="64008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0"/>
              </a:spcAft>
            </a:pPr>
            <a:r>
              <a:rPr sz="1600" b="0" i="0">
                <a:solidFill>
                  <a:srgbClr val="263342"/>
                </a:solidFill>
                <a:latin typeface="Aptos"/>
              </a:rPr>
              <a:t>Identificar el objeto y el grado de participación.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115568" y="2889504"/>
            <a:ext cx="36576" cy="338328"/>
          </a:xfrm>
          <a:prstGeom prst="rect">
            <a:avLst/>
          </a:prstGeom>
          <a:solidFill>
            <a:srgbClr val="C2D2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Oval 15"/>
          <p:cNvSpPr/>
          <p:nvPr/>
        </p:nvSpPr>
        <p:spPr>
          <a:xfrm>
            <a:off x="868680" y="3319272"/>
            <a:ext cx="530352" cy="530352"/>
          </a:xfrm>
          <a:prstGeom prst="ellipse">
            <a:avLst/>
          </a:prstGeom>
          <a:solidFill>
            <a:srgbClr val="F2AE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941832" y="3401568"/>
            <a:ext cx="384048" cy="32004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ctr">
              <a:spcAft>
                <a:spcPts val="0"/>
              </a:spcAft>
            </a:pPr>
            <a:r>
              <a:rPr sz="1800" b="1" i="0">
                <a:solidFill>
                  <a:srgbClr val="FFFFFF"/>
                </a:solidFill>
                <a:latin typeface="Aptos"/>
              </a:rPr>
              <a:t>3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645920" y="3273552"/>
            <a:ext cx="5715000" cy="59436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0"/>
              </a:spcAft>
            </a:pPr>
            <a:r>
              <a:rPr sz="1800" b="1" i="0">
                <a:solidFill>
                  <a:srgbClr val="102A4C"/>
                </a:solidFill>
                <a:latin typeface="Aptos"/>
              </a:rPr>
              <a:t>¿Fue apoyo o generación original?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315200" y="3273552"/>
            <a:ext cx="4023360" cy="64008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0"/>
              </a:spcAft>
            </a:pPr>
            <a:r>
              <a:rPr sz="1600" b="0" i="0">
                <a:solidFill>
                  <a:srgbClr val="263342"/>
                </a:solidFill>
                <a:latin typeface="Aptos"/>
              </a:rPr>
              <a:t>Usar la fórmula que describa con precisión lo ocurrido.</a:t>
            </a:r>
          </a:p>
        </p:txBody>
      </p:sp>
      <p:sp>
        <p:nvSpPr>
          <p:cNvPr id="20" name="Rectangle 19"/>
          <p:cNvSpPr/>
          <p:nvPr/>
        </p:nvSpPr>
        <p:spPr>
          <a:xfrm>
            <a:off x="1115568" y="3849624"/>
            <a:ext cx="36576" cy="338328"/>
          </a:xfrm>
          <a:prstGeom prst="rect">
            <a:avLst/>
          </a:prstGeom>
          <a:solidFill>
            <a:srgbClr val="C2D2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Oval 20"/>
          <p:cNvSpPr/>
          <p:nvPr/>
        </p:nvSpPr>
        <p:spPr>
          <a:xfrm>
            <a:off x="868680" y="4279392"/>
            <a:ext cx="530352" cy="530352"/>
          </a:xfrm>
          <a:prstGeom prst="ellipse">
            <a:avLst/>
          </a:prstGeom>
          <a:solidFill>
            <a:srgbClr val="00919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941832" y="4361688"/>
            <a:ext cx="384048" cy="32004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ctr">
              <a:spcAft>
                <a:spcPts val="0"/>
              </a:spcAft>
            </a:pPr>
            <a:r>
              <a:rPr sz="1800" b="1" i="0">
                <a:solidFill>
                  <a:srgbClr val="FFFFFF"/>
                </a:solidFill>
                <a:latin typeface="Aptos"/>
              </a:rPr>
              <a:t>4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645920" y="4233672"/>
            <a:ext cx="5715000" cy="59436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0"/>
              </a:spcAft>
            </a:pPr>
            <a:r>
              <a:rPr sz="1800" b="1" i="0" dirty="0">
                <a:solidFill>
                  <a:srgbClr val="102A4C"/>
                </a:solidFill>
                <a:latin typeface="Aptos"/>
              </a:rPr>
              <a:t>¿Se </a:t>
            </a:r>
            <a:r>
              <a:rPr sz="1800" b="1" i="0" dirty="0" err="1">
                <a:solidFill>
                  <a:srgbClr val="102A4C"/>
                </a:solidFill>
                <a:latin typeface="Aptos"/>
              </a:rPr>
              <a:t>respetan</a:t>
            </a:r>
            <a:r>
              <a:rPr sz="1800" b="1" i="0" dirty="0">
                <a:solidFill>
                  <a:srgbClr val="102A4C"/>
                </a:solidFill>
                <a:latin typeface="Aptos"/>
              </a:rPr>
              <a:t> </a:t>
            </a:r>
            <a:r>
              <a:rPr sz="1800" b="1" i="0" dirty="0" err="1">
                <a:solidFill>
                  <a:srgbClr val="102A4C"/>
                </a:solidFill>
                <a:latin typeface="Aptos"/>
              </a:rPr>
              <a:t>los</a:t>
            </a:r>
            <a:r>
              <a:rPr sz="1800" b="1" i="0" dirty="0">
                <a:solidFill>
                  <a:srgbClr val="102A4C"/>
                </a:solidFill>
                <a:latin typeface="Aptos"/>
              </a:rPr>
              <a:t> </a:t>
            </a:r>
            <a:r>
              <a:rPr sz="1800" b="1" i="0">
                <a:solidFill>
                  <a:srgbClr val="102A4C"/>
                </a:solidFill>
                <a:latin typeface="Aptos"/>
              </a:rPr>
              <a:t>límites</a:t>
            </a:r>
            <a:r>
              <a:rPr sz="1800" b="1" i="0" dirty="0">
                <a:solidFill>
                  <a:srgbClr val="102A4C"/>
                </a:solidFill>
                <a:latin typeface="Aptos"/>
              </a:rPr>
              <a:t>?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315200" y="4233672"/>
            <a:ext cx="4023360" cy="64008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0"/>
              </a:spcAft>
            </a:pPr>
            <a:r>
              <a:rPr sz="1600" b="0" i="0">
                <a:solidFill>
                  <a:srgbClr val="263342"/>
                </a:solidFill>
                <a:latin typeface="Aptos"/>
              </a:rPr>
              <a:t>Párrafos ≈25 % · tablas ≈50 % · figuras ≈50 %.</a:t>
            </a:r>
          </a:p>
        </p:txBody>
      </p:sp>
      <p:sp>
        <p:nvSpPr>
          <p:cNvPr id="25" name="Rectangle 24"/>
          <p:cNvSpPr/>
          <p:nvPr/>
        </p:nvSpPr>
        <p:spPr>
          <a:xfrm>
            <a:off x="1115568" y="4809744"/>
            <a:ext cx="36576" cy="338328"/>
          </a:xfrm>
          <a:prstGeom prst="rect">
            <a:avLst/>
          </a:prstGeom>
          <a:solidFill>
            <a:srgbClr val="C2D2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Oval 25"/>
          <p:cNvSpPr/>
          <p:nvPr/>
        </p:nvSpPr>
        <p:spPr>
          <a:xfrm>
            <a:off x="868680" y="5239512"/>
            <a:ext cx="530352" cy="530352"/>
          </a:xfrm>
          <a:prstGeom prst="ellipse">
            <a:avLst/>
          </a:prstGeom>
          <a:solidFill>
            <a:srgbClr val="1E69A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941832" y="5321807"/>
            <a:ext cx="384048" cy="32004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ctr">
              <a:spcAft>
                <a:spcPts val="0"/>
              </a:spcAft>
            </a:pPr>
            <a:r>
              <a:rPr sz="1800" b="1" i="0">
                <a:solidFill>
                  <a:srgbClr val="FFFFFF"/>
                </a:solidFill>
                <a:latin typeface="Aptos"/>
              </a:rPr>
              <a:t>5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645920" y="5193792"/>
            <a:ext cx="5715000" cy="59436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0"/>
              </a:spcAft>
            </a:pPr>
            <a:r>
              <a:rPr sz="1800" b="1" i="0">
                <a:solidFill>
                  <a:srgbClr val="102A4C"/>
                </a:solidFill>
                <a:latin typeface="Aptos"/>
              </a:rPr>
              <a:t>¿Se incluyó declaración final?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315200" y="5193792"/>
            <a:ext cx="4023360" cy="64008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l">
              <a:spcAft>
                <a:spcPts val="0"/>
              </a:spcAft>
            </a:pPr>
            <a:r>
              <a:rPr sz="1600" b="0" i="0">
                <a:solidFill>
                  <a:srgbClr val="263342"/>
                </a:solidFill>
                <a:latin typeface="Aptos"/>
              </a:rPr>
              <a:t>Añadirla antes de «Referencias» si se declaró IA.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868680" y="6263640"/>
            <a:ext cx="10515600" cy="274320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ctr">
              <a:spcAft>
                <a:spcPts val="0"/>
              </a:spcAft>
            </a:pPr>
            <a:r>
              <a:rPr sz="1400" b="0" i="0" dirty="0">
                <a:solidFill>
                  <a:srgbClr val="5C6C7C"/>
                </a:solidFill>
                <a:latin typeface="Aptos"/>
              </a:rPr>
              <a:t>Ante la </a:t>
            </a:r>
            <a:r>
              <a:rPr sz="1400" b="0" i="0" dirty="0" err="1">
                <a:solidFill>
                  <a:srgbClr val="5C6C7C"/>
                </a:solidFill>
                <a:latin typeface="Aptos"/>
              </a:rPr>
              <a:t>duda</a:t>
            </a:r>
            <a:r>
              <a:rPr sz="1400" b="0" i="0" dirty="0">
                <a:solidFill>
                  <a:srgbClr val="5C6C7C"/>
                </a:solidFill>
                <a:latin typeface="Aptos"/>
              </a:rPr>
              <a:t>, </a:t>
            </a:r>
            <a:r>
              <a:rPr sz="1400" b="0" i="0" dirty="0" err="1">
                <a:solidFill>
                  <a:srgbClr val="5C6C7C"/>
                </a:solidFill>
                <a:latin typeface="Aptos"/>
              </a:rPr>
              <a:t>describa</a:t>
            </a:r>
            <a:r>
              <a:rPr sz="1400" b="0" i="0" dirty="0">
                <a:solidFill>
                  <a:srgbClr val="5C6C7C"/>
                </a:solidFill>
                <a:latin typeface="Aptos"/>
              </a:rPr>
              <a:t> el </a:t>
            </a:r>
            <a:r>
              <a:rPr sz="1400" b="0" i="0" dirty="0" err="1">
                <a:solidFill>
                  <a:srgbClr val="5C6C7C"/>
                </a:solidFill>
                <a:latin typeface="Aptos"/>
              </a:rPr>
              <a:t>uso</a:t>
            </a:r>
            <a:r>
              <a:rPr sz="1400" b="0" i="0" dirty="0">
                <a:solidFill>
                  <a:srgbClr val="5C6C7C"/>
                </a:solidFill>
                <a:latin typeface="Aptos"/>
              </a:rPr>
              <a:t> real con </a:t>
            </a:r>
            <a:r>
              <a:rPr sz="1400" b="0" i="0" dirty="0" err="1">
                <a:solidFill>
                  <a:srgbClr val="5C6C7C"/>
                </a:solidFill>
                <a:latin typeface="Aptos"/>
              </a:rPr>
              <a:t>honestidad</a:t>
            </a:r>
            <a:r>
              <a:rPr sz="1400" b="0" i="0" dirty="0">
                <a:solidFill>
                  <a:srgbClr val="5C6C7C"/>
                </a:solidFill>
                <a:latin typeface="Aptos"/>
              </a:rPr>
              <a:t> y </a:t>
            </a:r>
            <a:r>
              <a:rPr sz="1400" b="0" i="0" dirty="0" err="1">
                <a:solidFill>
                  <a:srgbClr val="5C6C7C"/>
                </a:solidFill>
                <a:latin typeface="Aptos"/>
              </a:rPr>
              <a:t>consulte</a:t>
            </a:r>
            <a:r>
              <a:rPr sz="1400" b="0" i="0" dirty="0">
                <a:solidFill>
                  <a:srgbClr val="5C6C7C"/>
                </a:solidFill>
                <a:latin typeface="Aptos"/>
              </a:rPr>
              <a:t> las </a:t>
            </a:r>
            <a:r>
              <a:rPr sz="1400" b="0" i="0" dirty="0" err="1">
                <a:solidFill>
                  <a:srgbClr val="5C6C7C"/>
                </a:solidFill>
                <a:latin typeface="Aptos"/>
              </a:rPr>
              <a:t>instrucciones</a:t>
            </a:r>
            <a:r>
              <a:rPr sz="1400" b="0" i="0" dirty="0">
                <a:solidFill>
                  <a:srgbClr val="5C6C7C"/>
                </a:solidFill>
                <a:latin typeface="Aptos"/>
              </a:rPr>
              <a:t> </a:t>
            </a:r>
            <a:r>
              <a:rPr sz="1400" b="0" i="0" dirty="0" err="1">
                <a:solidFill>
                  <a:srgbClr val="5C6C7C"/>
                </a:solidFill>
                <a:latin typeface="Aptos"/>
              </a:rPr>
              <a:t>oficiales</a:t>
            </a:r>
            <a:r>
              <a:rPr sz="1400" b="0" i="0" dirty="0">
                <a:solidFill>
                  <a:srgbClr val="5C6C7C"/>
                </a:solidFill>
                <a:latin typeface="Aptos"/>
              </a:rPr>
              <a:t> del </a:t>
            </a:r>
            <a:r>
              <a:rPr sz="1400" b="0" i="0" dirty="0" err="1">
                <a:solidFill>
                  <a:srgbClr val="5C6C7C"/>
                </a:solidFill>
                <a:latin typeface="Aptos"/>
              </a:rPr>
              <a:t>evento</a:t>
            </a:r>
            <a:r>
              <a:rPr sz="1400" b="0" i="0" dirty="0">
                <a:solidFill>
                  <a:srgbClr val="5C6C7C"/>
                </a:solidFill>
                <a:latin typeface="Aptos"/>
              </a:rPr>
              <a:t>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1096</Words>
  <Application>Microsoft Macintosh PowerPoint</Application>
  <PresentationFormat>Panorámica</PresentationFormat>
  <Paragraphs>122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6" baseType="lpstr">
      <vt:lpstr>Aptos</vt:lpstr>
      <vt:lpstr>Arial</vt:lpstr>
      <vt:lpstr>Calibri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Angel Ruiz</cp:lastModifiedBy>
  <cp:revision>7</cp:revision>
  <dcterms:created xsi:type="dcterms:W3CDTF">2013-01-27T09:14:16Z</dcterms:created>
  <dcterms:modified xsi:type="dcterms:W3CDTF">2026-11-04T23:56:48Z</dcterms:modified>
  <cp:category/>
</cp:coreProperties>
</file>