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
  </p:notesMasterIdLst>
  <p:sldIdLst>
    <p:sldId id="259" r:id="rId2"/>
    <p:sldId id="257" r:id="rId3"/>
    <p:sldId id="258" r:id="rId4"/>
  </p:sldIdLst>
  <p:sldSz cx="37461825" cy="21067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24"/>
    <p:restoredTop sz="91398"/>
  </p:normalViewPr>
  <p:slideViewPr>
    <p:cSldViewPr snapToGrid="0">
      <p:cViewPr varScale="1">
        <p:scale>
          <a:sx n="33" d="100"/>
          <a:sy n="33" d="100"/>
        </p:scale>
        <p:origin x="336"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0ADE0-1C2F-4D41-9BB8-D3CA25FB4EA0}" type="datetimeFigureOut">
              <a:rPr lang="es-ES_tradnl" smtClean="0"/>
              <a:t>12/5/26</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0AFE4-1AF8-C948-BAD4-91206085D3DD}" type="slidenum">
              <a:rPr lang="es-ES_tradnl" smtClean="0"/>
              <a:t>‹Nº›</a:t>
            </a:fld>
            <a:endParaRPr lang="es-ES_tradnl"/>
          </a:p>
        </p:txBody>
      </p:sp>
    </p:spTree>
    <p:extLst>
      <p:ext uri="{BB962C8B-B14F-4D97-AF65-F5344CB8AC3E}">
        <p14:creationId xmlns:p14="http://schemas.microsoft.com/office/powerpoint/2010/main" val="3788157766"/>
      </p:ext>
    </p:extLst>
  </p:cSld>
  <p:clrMap bg1="lt1" tx1="dk1" bg2="lt2" tx2="dk2" accent1="accent1" accent2="accent2" accent3="accent3" accent4="accent4" accent5="accent5" accent6="accent6" hlink="hlink" folHlink="folHlink"/>
  <p:notesStyle>
    <a:lvl1pPr marL="0" algn="l" defTabSz="1170523" rtl="0" eaLnBrk="1" latinLnBrk="0" hangingPunct="1">
      <a:defRPr sz="1536" kern="1200">
        <a:solidFill>
          <a:schemeClr val="tx1"/>
        </a:solidFill>
        <a:latin typeface="+mn-lt"/>
        <a:ea typeface="+mn-ea"/>
        <a:cs typeface="+mn-cs"/>
      </a:defRPr>
    </a:lvl1pPr>
    <a:lvl2pPr marL="585262" algn="l" defTabSz="1170523" rtl="0" eaLnBrk="1" latinLnBrk="0" hangingPunct="1">
      <a:defRPr sz="1536" kern="1200">
        <a:solidFill>
          <a:schemeClr val="tx1"/>
        </a:solidFill>
        <a:latin typeface="+mn-lt"/>
        <a:ea typeface="+mn-ea"/>
        <a:cs typeface="+mn-cs"/>
      </a:defRPr>
    </a:lvl2pPr>
    <a:lvl3pPr marL="1170523" algn="l" defTabSz="1170523" rtl="0" eaLnBrk="1" latinLnBrk="0" hangingPunct="1">
      <a:defRPr sz="1536" kern="1200">
        <a:solidFill>
          <a:schemeClr val="tx1"/>
        </a:solidFill>
        <a:latin typeface="+mn-lt"/>
        <a:ea typeface="+mn-ea"/>
        <a:cs typeface="+mn-cs"/>
      </a:defRPr>
    </a:lvl3pPr>
    <a:lvl4pPr marL="1755785" algn="l" defTabSz="1170523" rtl="0" eaLnBrk="1" latinLnBrk="0" hangingPunct="1">
      <a:defRPr sz="1536" kern="1200">
        <a:solidFill>
          <a:schemeClr val="tx1"/>
        </a:solidFill>
        <a:latin typeface="+mn-lt"/>
        <a:ea typeface="+mn-ea"/>
        <a:cs typeface="+mn-cs"/>
      </a:defRPr>
    </a:lvl4pPr>
    <a:lvl5pPr marL="2341047" algn="l" defTabSz="1170523" rtl="0" eaLnBrk="1" latinLnBrk="0" hangingPunct="1">
      <a:defRPr sz="1536" kern="1200">
        <a:solidFill>
          <a:schemeClr val="tx1"/>
        </a:solidFill>
        <a:latin typeface="+mn-lt"/>
        <a:ea typeface="+mn-ea"/>
        <a:cs typeface="+mn-cs"/>
      </a:defRPr>
    </a:lvl5pPr>
    <a:lvl6pPr marL="2926309" algn="l" defTabSz="1170523" rtl="0" eaLnBrk="1" latinLnBrk="0" hangingPunct="1">
      <a:defRPr sz="1536" kern="1200">
        <a:solidFill>
          <a:schemeClr val="tx1"/>
        </a:solidFill>
        <a:latin typeface="+mn-lt"/>
        <a:ea typeface="+mn-ea"/>
        <a:cs typeface="+mn-cs"/>
      </a:defRPr>
    </a:lvl6pPr>
    <a:lvl7pPr marL="3511570" algn="l" defTabSz="1170523" rtl="0" eaLnBrk="1" latinLnBrk="0" hangingPunct="1">
      <a:defRPr sz="1536" kern="1200">
        <a:solidFill>
          <a:schemeClr val="tx1"/>
        </a:solidFill>
        <a:latin typeface="+mn-lt"/>
        <a:ea typeface="+mn-ea"/>
        <a:cs typeface="+mn-cs"/>
      </a:defRPr>
    </a:lvl7pPr>
    <a:lvl8pPr marL="4096832" algn="l" defTabSz="1170523" rtl="0" eaLnBrk="1" latinLnBrk="0" hangingPunct="1">
      <a:defRPr sz="1536" kern="1200">
        <a:solidFill>
          <a:schemeClr val="tx1"/>
        </a:solidFill>
        <a:latin typeface="+mn-lt"/>
        <a:ea typeface="+mn-ea"/>
        <a:cs typeface="+mn-cs"/>
      </a:defRPr>
    </a:lvl8pPr>
    <a:lvl9pPr marL="4682094" algn="l" defTabSz="1170523" rtl="0" eaLnBrk="1" latinLnBrk="0" hangingPunct="1">
      <a:defRPr sz="15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750AFE4-1AF8-C948-BAD4-91206085D3DD}" type="slidenum">
              <a:rPr lang="es-ES_tradnl" smtClean="0"/>
              <a:t>3</a:t>
            </a:fld>
            <a:endParaRPr lang="es-ES_tradnl"/>
          </a:p>
        </p:txBody>
      </p:sp>
    </p:spTree>
    <p:extLst>
      <p:ext uri="{BB962C8B-B14F-4D97-AF65-F5344CB8AC3E}">
        <p14:creationId xmlns:p14="http://schemas.microsoft.com/office/powerpoint/2010/main" val="2561712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682728" y="3447889"/>
            <a:ext cx="28096369" cy="7334685"/>
          </a:xfrm>
        </p:spPr>
        <p:txBody>
          <a:bodyPr anchor="b"/>
          <a:lstStyle>
            <a:lvl1pPr algn="ctr">
              <a:defRPr sz="18432"/>
            </a:lvl1pPr>
          </a:lstStyle>
          <a:p>
            <a:r>
              <a:rPr lang="es-MX"/>
              <a:t>Haz clic para modificar el estilo de título del patrón</a:t>
            </a:r>
            <a:endParaRPr lang="en-US" dirty="0"/>
          </a:p>
        </p:txBody>
      </p:sp>
      <p:sp>
        <p:nvSpPr>
          <p:cNvPr id="3" name="Subtitle 2"/>
          <p:cNvSpPr>
            <a:spLocks noGrp="1"/>
          </p:cNvSpPr>
          <p:nvPr>
            <p:ph type="subTitle" idx="1"/>
          </p:nvPr>
        </p:nvSpPr>
        <p:spPr>
          <a:xfrm>
            <a:off x="4682728" y="11065427"/>
            <a:ext cx="28096369" cy="5086486"/>
          </a:xfrm>
        </p:spPr>
        <p:txBody>
          <a:bodyPr/>
          <a:lstStyle>
            <a:lvl1pPr marL="0" indent="0" algn="ctr">
              <a:buNone/>
              <a:defRPr sz="7373"/>
            </a:lvl1pPr>
            <a:lvl2pPr marL="1404518" indent="0" algn="ctr">
              <a:buNone/>
              <a:defRPr sz="6144"/>
            </a:lvl2pPr>
            <a:lvl3pPr marL="2809037" indent="0" algn="ctr">
              <a:buNone/>
              <a:defRPr sz="5530"/>
            </a:lvl3pPr>
            <a:lvl4pPr marL="4213555" indent="0" algn="ctr">
              <a:buNone/>
              <a:defRPr sz="4915"/>
            </a:lvl4pPr>
            <a:lvl5pPr marL="5618074" indent="0" algn="ctr">
              <a:buNone/>
              <a:defRPr sz="4915"/>
            </a:lvl5pPr>
            <a:lvl6pPr marL="7022592" indent="0" algn="ctr">
              <a:buNone/>
              <a:defRPr sz="4915"/>
            </a:lvl6pPr>
            <a:lvl7pPr marL="8427110" indent="0" algn="ctr">
              <a:buNone/>
              <a:defRPr sz="4915"/>
            </a:lvl7pPr>
            <a:lvl8pPr marL="9831629" indent="0" algn="ctr">
              <a:buNone/>
              <a:defRPr sz="4915"/>
            </a:lvl8pPr>
            <a:lvl9pPr marL="11236147" indent="0" algn="ctr">
              <a:buNone/>
              <a:defRPr sz="4915"/>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22A89784-CBA7-BE41-958D-F276CCC46D06}" type="datetimeFigureOut">
              <a:rPr lang="es-ES_tradnl" smtClean="0"/>
              <a:t>12/5/26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1D43F3E-64CA-E845-A2F3-46C6858B29FF}" type="slidenum">
              <a:rPr lang="es-ES_tradnl" smtClean="0"/>
              <a:t>‹Nº›</a:t>
            </a:fld>
            <a:endParaRPr lang="es-ES_tradnl"/>
          </a:p>
        </p:txBody>
      </p:sp>
    </p:spTree>
    <p:extLst>
      <p:ext uri="{BB962C8B-B14F-4D97-AF65-F5344CB8AC3E}">
        <p14:creationId xmlns:p14="http://schemas.microsoft.com/office/powerpoint/2010/main" val="7612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22A89784-CBA7-BE41-958D-F276CCC46D06}" type="datetimeFigureOut">
              <a:rPr lang="es-ES_tradnl" smtClean="0"/>
              <a:t>12/5/26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1D43F3E-64CA-E845-A2F3-46C6858B29FF}" type="slidenum">
              <a:rPr lang="es-ES_tradnl" smtClean="0"/>
              <a:t>‹Nº›</a:t>
            </a:fld>
            <a:endParaRPr lang="es-ES_tradnl"/>
          </a:p>
        </p:txBody>
      </p:sp>
    </p:spTree>
    <p:extLst>
      <p:ext uri="{BB962C8B-B14F-4D97-AF65-F5344CB8AC3E}">
        <p14:creationId xmlns:p14="http://schemas.microsoft.com/office/powerpoint/2010/main" val="224639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08619" y="1121661"/>
            <a:ext cx="8077706" cy="17853913"/>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2575501" y="1121661"/>
            <a:ext cx="23764845" cy="17853913"/>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22A89784-CBA7-BE41-958D-F276CCC46D06}" type="datetimeFigureOut">
              <a:rPr lang="es-ES_tradnl" smtClean="0"/>
              <a:t>12/5/26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1D43F3E-64CA-E845-A2F3-46C6858B29FF}" type="slidenum">
              <a:rPr lang="es-ES_tradnl" smtClean="0"/>
              <a:t>‹Nº›</a:t>
            </a:fld>
            <a:endParaRPr lang="es-ES_tradnl"/>
          </a:p>
        </p:txBody>
      </p:sp>
    </p:spTree>
    <p:extLst>
      <p:ext uri="{BB962C8B-B14F-4D97-AF65-F5344CB8AC3E}">
        <p14:creationId xmlns:p14="http://schemas.microsoft.com/office/powerpoint/2010/main" val="376620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22A89784-CBA7-BE41-958D-F276CCC46D06}" type="datetimeFigureOut">
              <a:rPr lang="es-ES_tradnl" smtClean="0"/>
              <a:t>12/5/26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1D43F3E-64CA-E845-A2F3-46C6858B29FF}" type="slidenum">
              <a:rPr lang="es-ES_tradnl" smtClean="0"/>
              <a:t>‹Nº›</a:t>
            </a:fld>
            <a:endParaRPr lang="es-ES_tradnl"/>
          </a:p>
        </p:txBody>
      </p:sp>
    </p:spTree>
    <p:extLst>
      <p:ext uri="{BB962C8B-B14F-4D97-AF65-F5344CB8AC3E}">
        <p14:creationId xmlns:p14="http://schemas.microsoft.com/office/powerpoint/2010/main" val="121254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55989" y="5252301"/>
            <a:ext cx="32310824" cy="8763582"/>
          </a:xfrm>
        </p:spPr>
        <p:txBody>
          <a:bodyPr anchor="b"/>
          <a:lstStyle>
            <a:lvl1pPr>
              <a:defRPr sz="18432"/>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555989" y="14098790"/>
            <a:ext cx="32310824" cy="4608561"/>
          </a:xfrm>
        </p:spPr>
        <p:txBody>
          <a:bodyPr/>
          <a:lstStyle>
            <a:lvl1pPr marL="0" indent="0">
              <a:buNone/>
              <a:defRPr sz="7373">
                <a:solidFill>
                  <a:schemeClr val="tx1">
                    <a:tint val="82000"/>
                  </a:schemeClr>
                </a:solidFill>
              </a:defRPr>
            </a:lvl1pPr>
            <a:lvl2pPr marL="1404518" indent="0">
              <a:buNone/>
              <a:defRPr sz="6144">
                <a:solidFill>
                  <a:schemeClr val="tx1">
                    <a:tint val="82000"/>
                  </a:schemeClr>
                </a:solidFill>
              </a:defRPr>
            </a:lvl2pPr>
            <a:lvl3pPr marL="2809037" indent="0">
              <a:buNone/>
              <a:defRPr sz="5530">
                <a:solidFill>
                  <a:schemeClr val="tx1">
                    <a:tint val="82000"/>
                  </a:schemeClr>
                </a:solidFill>
              </a:defRPr>
            </a:lvl3pPr>
            <a:lvl4pPr marL="4213555" indent="0">
              <a:buNone/>
              <a:defRPr sz="4915">
                <a:solidFill>
                  <a:schemeClr val="tx1">
                    <a:tint val="82000"/>
                  </a:schemeClr>
                </a:solidFill>
              </a:defRPr>
            </a:lvl4pPr>
            <a:lvl5pPr marL="5618074" indent="0">
              <a:buNone/>
              <a:defRPr sz="4915">
                <a:solidFill>
                  <a:schemeClr val="tx1">
                    <a:tint val="82000"/>
                  </a:schemeClr>
                </a:solidFill>
              </a:defRPr>
            </a:lvl5pPr>
            <a:lvl6pPr marL="7022592" indent="0">
              <a:buNone/>
              <a:defRPr sz="4915">
                <a:solidFill>
                  <a:schemeClr val="tx1">
                    <a:tint val="82000"/>
                  </a:schemeClr>
                </a:solidFill>
              </a:defRPr>
            </a:lvl6pPr>
            <a:lvl7pPr marL="8427110" indent="0">
              <a:buNone/>
              <a:defRPr sz="4915">
                <a:solidFill>
                  <a:schemeClr val="tx1">
                    <a:tint val="82000"/>
                  </a:schemeClr>
                </a:solidFill>
              </a:defRPr>
            </a:lvl7pPr>
            <a:lvl8pPr marL="9831629" indent="0">
              <a:buNone/>
              <a:defRPr sz="4915">
                <a:solidFill>
                  <a:schemeClr val="tx1">
                    <a:tint val="82000"/>
                  </a:schemeClr>
                </a:solidFill>
              </a:defRPr>
            </a:lvl8pPr>
            <a:lvl9pPr marL="11236147" indent="0">
              <a:buNone/>
              <a:defRPr sz="4915">
                <a:solidFill>
                  <a:schemeClr val="tx1">
                    <a:tint val="82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22A89784-CBA7-BE41-958D-F276CCC46D06}" type="datetimeFigureOut">
              <a:rPr lang="es-ES_tradnl" smtClean="0"/>
              <a:t>12/5/26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1D43F3E-64CA-E845-A2F3-46C6858B29FF}" type="slidenum">
              <a:rPr lang="es-ES_tradnl" smtClean="0"/>
              <a:t>‹Nº›</a:t>
            </a:fld>
            <a:endParaRPr lang="es-ES_tradnl"/>
          </a:p>
        </p:txBody>
      </p:sp>
    </p:spTree>
    <p:extLst>
      <p:ext uri="{BB962C8B-B14F-4D97-AF65-F5344CB8AC3E}">
        <p14:creationId xmlns:p14="http://schemas.microsoft.com/office/powerpoint/2010/main" val="40668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2575500" y="5608303"/>
            <a:ext cx="15921276" cy="1336727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18965049" y="5608303"/>
            <a:ext cx="15921276" cy="1336727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22A89784-CBA7-BE41-958D-F276CCC46D06}" type="datetimeFigureOut">
              <a:rPr lang="es-ES_tradnl" smtClean="0"/>
              <a:t>12/5/26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1D43F3E-64CA-E845-A2F3-46C6858B29FF}" type="slidenum">
              <a:rPr lang="es-ES_tradnl" smtClean="0"/>
              <a:t>‹Nº›</a:t>
            </a:fld>
            <a:endParaRPr lang="es-ES_tradnl"/>
          </a:p>
        </p:txBody>
      </p:sp>
    </p:spTree>
    <p:extLst>
      <p:ext uri="{BB962C8B-B14F-4D97-AF65-F5344CB8AC3E}">
        <p14:creationId xmlns:p14="http://schemas.microsoft.com/office/powerpoint/2010/main" val="246702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580380" y="1121662"/>
            <a:ext cx="32310824" cy="4072117"/>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580382" y="5164517"/>
            <a:ext cx="15848106"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s-MX"/>
              <a:t>Haga clic para modificar los estilos de texto del patrón</a:t>
            </a:r>
          </a:p>
        </p:txBody>
      </p:sp>
      <p:sp>
        <p:nvSpPr>
          <p:cNvPr id="4" name="Content Placeholder 3"/>
          <p:cNvSpPr>
            <a:spLocks noGrp="1"/>
          </p:cNvSpPr>
          <p:nvPr>
            <p:ph sz="half" idx="2"/>
          </p:nvPr>
        </p:nvSpPr>
        <p:spPr>
          <a:xfrm>
            <a:off x="2580382" y="7695568"/>
            <a:ext cx="15848106" cy="1131902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18965049" y="5164517"/>
            <a:ext cx="15926155"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s-MX"/>
              <a:t>Haga clic para modificar los estilos de texto del patrón</a:t>
            </a:r>
          </a:p>
        </p:txBody>
      </p:sp>
      <p:sp>
        <p:nvSpPr>
          <p:cNvPr id="6" name="Content Placeholder 5"/>
          <p:cNvSpPr>
            <a:spLocks noGrp="1"/>
          </p:cNvSpPr>
          <p:nvPr>
            <p:ph sz="quarter" idx="4"/>
          </p:nvPr>
        </p:nvSpPr>
        <p:spPr>
          <a:xfrm>
            <a:off x="18965049" y="7695568"/>
            <a:ext cx="15926155" cy="1131902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22A89784-CBA7-BE41-958D-F276CCC46D06}" type="datetimeFigureOut">
              <a:rPr lang="es-ES_tradnl" smtClean="0"/>
              <a:t>12/5/26</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51D43F3E-64CA-E845-A2F3-46C6858B29FF}" type="slidenum">
              <a:rPr lang="es-ES_tradnl" smtClean="0"/>
              <a:t>‹Nº›</a:t>
            </a:fld>
            <a:endParaRPr lang="es-ES_tradnl"/>
          </a:p>
        </p:txBody>
      </p:sp>
    </p:spTree>
    <p:extLst>
      <p:ext uri="{BB962C8B-B14F-4D97-AF65-F5344CB8AC3E}">
        <p14:creationId xmlns:p14="http://schemas.microsoft.com/office/powerpoint/2010/main" val="137235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22A89784-CBA7-BE41-958D-F276CCC46D06}" type="datetimeFigureOut">
              <a:rPr lang="es-ES_tradnl" smtClean="0"/>
              <a:t>12/5/26</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51D43F3E-64CA-E845-A2F3-46C6858B29FF}" type="slidenum">
              <a:rPr lang="es-ES_tradnl" smtClean="0"/>
              <a:t>‹Nº›</a:t>
            </a:fld>
            <a:endParaRPr lang="es-ES_tradnl"/>
          </a:p>
        </p:txBody>
      </p:sp>
    </p:spTree>
    <p:extLst>
      <p:ext uri="{BB962C8B-B14F-4D97-AF65-F5344CB8AC3E}">
        <p14:creationId xmlns:p14="http://schemas.microsoft.com/office/powerpoint/2010/main" val="91456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89784-CBA7-BE41-958D-F276CCC46D06}" type="datetimeFigureOut">
              <a:rPr lang="es-ES_tradnl" smtClean="0"/>
              <a:t>12/5/26</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51D43F3E-64CA-E845-A2F3-46C6858B29FF}" type="slidenum">
              <a:rPr lang="es-ES_tradnl" smtClean="0"/>
              <a:t>‹Nº›</a:t>
            </a:fld>
            <a:endParaRPr lang="es-ES_tradnl"/>
          </a:p>
        </p:txBody>
      </p:sp>
    </p:spTree>
    <p:extLst>
      <p:ext uri="{BB962C8B-B14F-4D97-AF65-F5344CB8AC3E}">
        <p14:creationId xmlns:p14="http://schemas.microsoft.com/office/powerpoint/2010/main" val="32523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0381" y="1404514"/>
            <a:ext cx="12082413" cy="4915800"/>
          </a:xfrm>
        </p:spPr>
        <p:txBody>
          <a:bodyPr anchor="b"/>
          <a:lstStyle>
            <a:lvl1pPr>
              <a:defRPr sz="9830"/>
            </a:lvl1pPr>
          </a:lstStyle>
          <a:p>
            <a:r>
              <a:rPr lang="es-MX"/>
              <a:t>Haz clic para modificar el estilo de título del patrón</a:t>
            </a:r>
            <a:endParaRPr lang="en-US" dirty="0"/>
          </a:p>
        </p:txBody>
      </p:sp>
      <p:sp>
        <p:nvSpPr>
          <p:cNvPr id="3" name="Content Placeholder 2"/>
          <p:cNvSpPr>
            <a:spLocks noGrp="1"/>
          </p:cNvSpPr>
          <p:nvPr>
            <p:ph idx="1"/>
          </p:nvPr>
        </p:nvSpPr>
        <p:spPr>
          <a:xfrm>
            <a:off x="15926155" y="3033362"/>
            <a:ext cx="18965049" cy="14971731"/>
          </a:xfrm>
        </p:spPr>
        <p:txBody>
          <a:bodyPr/>
          <a:lstStyle>
            <a:lvl1pPr>
              <a:defRPr sz="9830"/>
            </a:lvl1pPr>
            <a:lvl2pPr>
              <a:defRPr sz="8602"/>
            </a:lvl2pPr>
            <a:lvl3pPr>
              <a:defRPr sz="7373"/>
            </a:lvl3pPr>
            <a:lvl4pPr>
              <a:defRPr sz="6144"/>
            </a:lvl4pPr>
            <a:lvl5pPr>
              <a:defRPr sz="6144"/>
            </a:lvl5pPr>
            <a:lvl6pPr>
              <a:defRPr sz="6144"/>
            </a:lvl6pPr>
            <a:lvl7pPr>
              <a:defRPr sz="6144"/>
            </a:lvl7pPr>
            <a:lvl8pPr>
              <a:defRPr sz="6144"/>
            </a:lvl8pPr>
            <a:lvl9pPr>
              <a:defRPr sz="6144"/>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2580381" y="6320314"/>
            <a:ext cx="12082413"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22A89784-CBA7-BE41-958D-F276CCC46D06}" type="datetimeFigureOut">
              <a:rPr lang="es-ES_tradnl" smtClean="0"/>
              <a:t>12/5/26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1D43F3E-64CA-E845-A2F3-46C6858B29FF}" type="slidenum">
              <a:rPr lang="es-ES_tradnl" smtClean="0"/>
              <a:t>‹Nº›</a:t>
            </a:fld>
            <a:endParaRPr lang="es-ES_tradnl"/>
          </a:p>
        </p:txBody>
      </p:sp>
    </p:spTree>
    <p:extLst>
      <p:ext uri="{BB962C8B-B14F-4D97-AF65-F5344CB8AC3E}">
        <p14:creationId xmlns:p14="http://schemas.microsoft.com/office/powerpoint/2010/main" val="382906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0381" y="1404514"/>
            <a:ext cx="12082413" cy="4915800"/>
          </a:xfrm>
        </p:spPr>
        <p:txBody>
          <a:bodyPr anchor="b"/>
          <a:lstStyle>
            <a:lvl1pPr>
              <a:defRPr sz="983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5926155" y="3033362"/>
            <a:ext cx="18965049" cy="14971731"/>
          </a:xfrm>
        </p:spPr>
        <p:txBody>
          <a:bodyPr anchor="t"/>
          <a:lstStyle>
            <a:lvl1pPr marL="0" indent="0">
              <a:buNone/>
              <a:defRPr sz="9830"/>
            </a:lvl1pPr>
            <a:lvl2pPr marL="1404518" indent="0">
              <a:buNone/>
              <a:defRPr sz="8602"/>
            </a:lvl2pPr>
            <a:lvl3pPr marL="2809037" indent="0">
              <a:buNone/>
              <a:defRPr sz="7373"/>
            </a:lvl3pPr>
            <a:lvl4pPr marL="4213555" indent="0">
              <a:buNone/>
              <a:defRPr sz="6144"/>
            </a:lvl4pPr>
            <a:lvl5pPr marL="5618074" indent="0">
              <a:buNone/>
              <a:defRPr sz="6144"/>
            </a:lvl5pPr>
            <a:lvl6pPr marL="7022592" indent="0">
              <a:buNone/>
              <a:defRPr sz="6144"/>
            </a:lvl6pPr>
            <a:lvl7pPr marL="8427110" indent="0">
              <a:buNone/>
              <a:defRPr sz="6144"/>
            </a:lvl7pPr>
            <a:lvl8pPr marL="9831629" indent="0">
              <a:buNone/>
              <a:defRPr sz="6144"/>
            </a:lvl8pPr>
            <a:lvl9pPr marL="11236147" indent="0">
              <a:buNone/>
              <a:defRPr sz="6144"/>
            </a:lvl9pPr>
          </a:lstStyle>
          <a:p>
            <a:r>
              <a:rPr lang="es-MX"/>
              <a:t>Haz clic en el icono para agregar una imagen</a:t>
            </a:r>
            <a:endParaRPr lang="en-US" dirty="0"/>
          </a:p>
        </p:txBody>
      </p:sp>
      <p:sp>
        <p:nvSpPr>
          <p:cNvPr id="4" name="Text Placeholder 3"/>
          <p:cNvSpPr>
            <a:spLocks noGrp="1"/>
          </p:cNvSpPr>
          <p:nvPr>
            <p:ph type="body" sz="half" idx="2"/>
          </p:nvPr>
        </p:nvSpPr>
        <p:spPr>
          <a:xfrm>
            <a:off x="2580381" y="6320314"/>
            <a:ext cx="12082413"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22A89784-CBA7-BE41-958D-F276CCC46D06}" type="datetimeFigureOut">
              <a:rPr lang="es-ES_tradnl" smtClean="0"/>
              <a:t>12/5/26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1D43F3E-64CA-E845-A2F3-46C6858B29FF}" type="slidenum">
              <a:rPr lang="es-ES_tradnl" smtClean="0"/>
              <a:t>‹Nº›</a:t>
            </a:fld>
            <a:endParaRPr lang="es-ES_tradnl"/>
          </a:p>
        </p:txBody>
      </p:sp>
    </p:spTree>
    <p:extLst>
      <p:ext uri="{BB962C8B-B14F-4D97-AF65-F5344CB8AC3E}">
        <p14:creationId xmlns:p14="http://schemas.microsoft.com/office/powerpoint/2010/main" val="323761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5501" y="1121662"/>
            <a:ext cx="32310824" cy="4072117"/>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575501" y="5608303"/>
            <a:ext cx="32310824" cy="13367270"/>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2575500" y="19526650"/>
            <a:ext cx="8428911" cy="1121661"/>
          </a:xfrm>
          <a:prstGeom prst="rect">
            <a:avLst/>
          </a:prstGeom>
        </p:spPr>
        <p:txBody>
          <a:bodyPr vert="horz" lIns="91440" tIns="45720" rIns="91440" bIns="45720" rtlCol="0" anchor="ctr"/>
          <a:lstStyle>
            <a:lvl1pPr algn="l">
              <a:defRPr sz="3686">
                <a:solidFill>
                  <a:schemeClr val="tx1">
                    <a:tint val="82000"/>
                  </a:schemeClr>
                </a:solidFill>
              </a:defRPr>
            </a:lvl1pPr>
          </a:lstStyle>
          <a:p>
            <a:fld id="{22A89784-CBA7-BE41-958D-F276CCC46D06}" type="datetimeFigureOut">
              <a:rPr lang="es-ES_tradnl" smtClean="0"/>
              <a:t>12/5/26</a:t>
            </a:fld>
            <a:endParaRPr lang="es-ES_tradnl"/>
          </a:p>
        </p:txBody>
      </p:sp>
      <p:sp>
        <p:nvSpPr>
          <p:cNvPr id="5" name="Footer Placeholder 4"/>
          <p:cNvSpPr>
            <a:spLocks noGrp="1"/>
          </p:cNvSpPr>
          <p:nvPr>
            <p:ph type="ftr" sz="quarter" idx="3"/>
          </p:nvPr>
        </p:nvSpPr>
        <p:spPr>
          <a:xfrm>
            <a:off x="12409230" y="19526650"/>
            <a:ext cx="12643366" cy="1121661"/>
          </a:xfrm>
          <a:prstGeom prst="rect">
            <a:avLst/>
          </a:prstGeom>
        </p:spPr>
        <p:txBody>
          <a:bodyPr vert="horz" lIns="91440" tIns="45720" rIns="91440" bIns="45720" rtlCol="0" anchor="ctr"/>
          <a:lstStyle>
            <a:lvl1pPr algn="ctr">
              <a:defRPr sz="3686">
                <a:solidFill>
                  <a:schemeClr val="tx1">
                    <a:tint val="82000"/>
                  </a:schemeClr>
                </a:solidFill>
              </a:defRPr>
            </a:lvl1pPr>
          </a:lstStyle>
          <a:p>
            <a:endParaRPr lang="es-ES_tradnl"/>
          </a:p>
        </p:txBody>
      </p:sp>
      <p:sp>
        <p:nvSpPr>
          <p:cNvPr id="6" name="Slide Number Placeholder 5"/>
          <p:cNvSpPr>
            <a:spLocks noGrp="1"/>
          </p:cNvSpPr>
          <p:nvPr>
            <p:ph type="sldNum" sz="quarter" idx="4"/>
          </p:nvPr>
        </p:nvSpPr>
        <p:spPr>
          <a:xfrm>
            <a:off x="26457414" y="19526650"/>
            <a:ext cx="8428911" cy="1121661"/>
          </a:xfrm>
          <a:prstGeom prst="rect">
            <a:avLst/>
          </a:prstGeom>
        </p:spPr>
        <p:txBody>
          <a:bodyPr vert="horz" lIns="91440" tIns="45720" rIns="91440" bIns="45720" rtlCol="0" anchor="ctr"/>
          <a:lstStyle>
            <a:lvl1pPr algn="r">
              <a:defRPr sz="3686">
                <a:solidFill>
                  <a:schemeClr val="tx1">
                    <a:tint val="82000"/>
                  </a:schemeClr>
                </a:solidFill>
              </a:defRPr>
            </a:lvl1pPr>
          </a:lstStyle>
          <a:p>
            <a:fld id="{51D43F3E-64CA-E845-A2F3-46C6858B29FF}" type="slidenum">
              <a:rPr lang="es-ES_tradnl" smtClean="0"/>
              <a:t>‹Nº›</a:t>
            </a:fld>
            <a:endParaRPr lang="es-ES_tradnl"/>
          </a:p>
        </p:txBody>
      </p:sp>
    </p:spTree>
    <p:extLst>
      <p:ext uri="{BB962C8B-B14F-4D97-AF65-F5344CB8AC3E}">
        <p14:creationId xmlns:p14="http://schemas.microsoft.com/office/powerpoint/2010/main" val="435376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09037" rtl="0" eaLnBrk="1" latinLnBrk="0" hangingPunct="1">
        <a:lnSpc>
          <a:spcPct val="90000"/>
        </a:lnSpc>
        <a:spcBef>
          <a:spcPct val="0"/>
        </a:spcBef>
        <a:buNone/>
        <a:defRPr sz="13517" kern="1200">
          <a:solidFill>
            <a:schemeClr val="tx1"/>
          </a:solidFill>
          <a:latin typeface="+mj-lt"/>
          <a:ea typeface="+mj-ea"/>
          <a:cs typeface="+mj-cs"/>
        </a:defRPr>
      </a:lvl1pPr>
    </p:titleStyle>
    <p:bodyStyle>
      <a:lvl1pPr marL="702259" indent="-702259" algn="l" defTabSz="2809037" rtl="0" eaLnBrk="1" latinLnBrk="0" hangingPunct="1">
        <a:lnSpc>
          <a:spcPct val="90000"/>
        </a:lnSpc>
        <a:spcBef>
          <a:spcPts val="3072"/>
        </a:spcBef>
        <a:buFont typeface="Arial" panose="020B0604020202020204" pitchFamily="34" charset="0"/>
        <a:buChar char="•"/>
        <a:defRPr sz="8602" kern="1200">
          <a:solidFill>
            <a:schemeClr val="tx1"/>
          </a:solidFill>
          <a:latin typeface="+mn-lt"/>
          <a:ea typeface="+mn-ea"/>
          <a:cs typeface="+mn-cs"/>
        </a:defRPr>
      </a:lvl1pPr>
      <a:lvl2pPr marL="2106778" indent="-702259" algn="l" defTabSz="2809037" rtl="0" eaLnBrk="1" latinLnBrk="0" hangingPunct="1">
        <a:lnSpc>
          <a:spcPct val="90000"/>
        </a:lnSpc>
        <a:spcBef>
          <a:spcPts val="1536"/>
        </a:spcBef>
        <a:buFont typeface="Arial" panose="020B0604020202020204" pitchFamily="34" charset="0"/>
        <a:buChar char="•"/>
        <a:defRPr sz="7373" kern="1200">
          <a:solidFill>
            <a:schemeClr val="tx1"/>
          </a:solidFill>
          <a:latin typeface="+mn-lt"/>
          <a:ea typeface="+mn-ea"/>
          <a:cs typeface="+mn-cs"/>
        </a:defRPr>
      </a:lvl2pPr>
      <a:lvl3pPr marL="3511296" indent="-702259" algn="l" defTabSz="2809037" rtl="0" eaLnBrk="1" latinLnBrk="0" hangingPunct="1">
        <a:lnSpc>
          <a:spcPct val="90000"/>
        </a:lnSpc>
        <a:spcBef>
          <a:spcPts val="1536"/>
        </a:spcBef>
        <a:buFont typeface="Arial" panose="020B0604020202020204" pitchFamily="34" charset="0"/>
        <a:buChar char="•"/>
        <a:defRPr sz="6144" kern="1200">
          <a:solidFill>
            <a:schemeClr val="tx1"/>
          </a:solidFill>
          <a:latin typeface="+mn-lt"/>
          <a:ea typeface="+mn-ea"/>
          <a:cs typeface="+mn-cs"/>
        </a:defRPr>
      </a:lvl3pPr>
      <a:lvl4pPr marL="4915814"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4pPr>
      <a:lvl5pPr marL="6320333"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5pPr>
      <a:lvl6pPr marL="7724851"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6pPr>
      <a:lvl7pPr marL="9129370"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7pPr>
      <a:lvl8pPr marL="10533888"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8pPr>
      <a:lvl9pPr marL="11938406"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9pPr>
    </p:bodyStyle>
    <p:other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www.dgec.mep.go.cr/sites/all/files/dgec_mep_go_cr/adjuntos/pruebas_nacionales_faro.pdf" TargetMode="External"/><Relationship Id="rId7" Type="http://schemas.openxmlformats.org/officeDocument/2006/relationships/image" Target="../media/image4.png"/><Relationship Id="rId2" Type="http://schemas.openxmlformats.org/officeDocument/2006/relationships/hyperlink" Target="https://www.mep.go.cr/sites/default/files/programadeestudio/programas/matematica.pdf"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reformamatematica.ne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hyperlink" Target="mailto:hugoooo@Gmail.com" TargetMode="External"/><Relationship Id="rId7" Type="http://schemas.openxmlformats.org/officeDocument/2006/relationships/image" Target="../media/image8.png"/><Relationship Id="rId12" Type="http://schemas.openxmlformats.org/officeDocument/2006/relationships/hyperlink" Target="mailto:povedaaa@yahoo.f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hyperlink" Target="mailto:ruizzz@gmail.com" TargetMode="External"/><Relationship Id="rId5" Type="http://schemas.openxmlformats.org/officeDocument/2006/relationships/image" Target="../media/image6.png"/><Relationship Id="rId15" Type="http://schemas.openxmlformats.org/officeDocument/2006/relationships/image" Target="../media/image1.jp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2CB30DB-CE45-346E-682C-79BB7AF3E6A9}"/>
              </a:ext>
            </a:extLst>
          </p:cNvPr>
          <p:cNvSpPr txBox="1"/>
          <p:nvPr/>
        </p:nvSpPr>
        <p:spPr>
          <a:xfrm>
            <a:off x="1808467" y="3061456"/>
            <a:ext cx="33649819" cy="2308324"/>
          </a:xfrm>
          <a:prstGeom prst="rect">
            <a:avLst/>
          </a:prstGeom>
          <a:noFill/>
          <a:ln>
            <a:noFill/>
          </a:ln>
        </p:spPr>
        <p:txBody>
          <a:bodyPr wrap="square" rtlCol="0">
            <a:spAutoFit/>
          </a:bodyPr>
          <a:lstStyle/>
          <a:p>
            <a:pPr algn="ctr"/>
            <a:r>
              <a:rPr lang="es-ES_tradnl" sz="7200" b="1" dirty="0">
                <a:cs typeface="Calibri" panose="020F0502020204030204" pitchFamily="34" charset="0"/>
              </a:rPr>
              <a:t>REFORMA MATEMÁTICA COSTA RICA: RECURSOS PARA UNA ÉPOCA IMPREVISIBLE </a:t>
            </a:r>
          </a:p>
        </p:txBody>
      </p:sp>
      <p:sp>
        <p:nvSpPr>
          <p:cNvPr id="8" name="CuadroTexto 7">
            <a:extLst>
              <a:ext uri="{FF2B5EF4-FFF2-40B4-BE49-F238E27FC236}">
                <a16:creationId xmlns:a16="http://schemas.microsoft.com/office/drawing/2014/main" id="{784DD913-E496-BD38-DE83-523D1863A380}"/>
              </a:ext>
            </a:extLst>
          </p:cNvPr>
          <p:cNvSpPr txBox="1"/>
          <p:nvPr/>
        </p:nvSpPr>
        <p:spPr>
          <a:xfrm>
            <a:off x="1954771" y="8048498"/>
            <a:ext cx="33552283" cy="1754326"/>
          </a:xfrm>
          <a:prstGeom prst="rect">
            <a:avLst/>
          </a:prstGeom>
          <a:noFill/>
          <a:ln>
            <a:noFill/>
          </a:ln>
        </p:spPr>
        <p:txBody>
          <a:bodyPr wrap="square" rtlCol="0">
            <a:spAutoFit/>
          </a:bodyPr>
          <a:lstStyle/>
          <a:p>
            <a:pPr algn="ctr"/>
            <a:r>
              <a:rPr lang="es-ES_tradnl" sz="5400" dirty="0">
                <a:solidFill>
                  <a:srgbClr val="002060"/>
                </a:solidFill>
              </a:rPr>
              <a:t>Ángel Ruiz (Proyecto Reforma Matemática, Costa Rica), Ricardo Poveda (Escuela de Matemática, Universidad Nacional, Costa Rica), Hugo Barrantes (Universidad de Lisboa, Portugal)</a:t>
            </a:r>
          </a:p>
        </p:txBody>
      </p:sp>
      <p:sp>
        <p:nvSpPr>
          <p:cNvPr id="9" name="CuadroTexto 8">
            <a:extLst>
              <a:ext uri="{FF2B5EF4-FFF2-40B4-BE49-F238E27FC236}">
                <a16:creationId xmlns:a16="http://schemas.microsoft.com/office/drawing/2014/main" id="{17595848-A66B-FA32-62F8-1E16D3263831}"/>
              </a:ext>
            </a:extLst>
          </p:cNvPr>
          <p:cNvSpPr txBox="1"/>
          <p:nvPr/>
        </p:nvSpPr>
        <p:spPr>
          <a:xfrm>
            <a:off x="1950720" y="12202030"/>
            <a:ext cx="33649920" cy="3477875"/>
          </a:xfrm>
          <a:prstGeom prst="rect">
            <a:avLst/>
          </a:prstGeom>
          <a:noFill/>
          <a:ln>
            <a:solidFill>
              <a:schemeClr val="accent1"/>
            </a:solidFill>
          </a:ln>
        </p:spPr>
        <p:txBody>
          <a:bodyPr wrap="square" rtlCol="0">
            <a:spAutoFit/>
          </a:bodyPr>
          <a:lstStyle/>
          <a:p>
            <a:pPr algn="ctr"/>
            <a:r>
              <a:rPr lang="es-ES_tradnl" sz="4400" dirty="0"/>
              <a:t>Se describen sentidos, impactos y reacciones de este proceso dentro del escenario educativo y se enfatiza el diseño de algunos materiales virtuales innovadores por parte del </a:t>
            </a:r>
            <a:r>
              <a:rPr lang="es-ES_tradnl" sz="4400" i="1" dirty="0"/>
              <a:t>Proyecto Reforma Matemática </a:t>
            </a:r>
            <a:r>
              <a:rPr lang="es-ES_tradnl" sz="4400" dirty="0"/>
              <a:t>(en Costa Rica). La síntesis se realiza con el propósito de mostrar que esta experiencia excepcional, realizada durante más de una década, le ha brindado a este país enseñanzas, recursos, experticias, perspectivas muy valiosas para apoyar el progreso de las Matemáticas en el contexto de esta profunda crisis educativa nacional potenciada drásticamente por la Covid-19 en 2020-2021. </a:t>
            </a:r>
          </a:p>
        </p:txBody>
      </p:sp>
      <p:pic>
        <p:nvPicPr>
          <p:cNvPr id="3" name="Imagen 2" descr="Interfaz de usuario gráfica, Texto, Aplicación&#10;&#10;El contenido generado por IA puede ser incorrecto.">
            <a:extLst>
              <a:ext uri="{FF2B5EF4-FFF2-40B4-BE49-F238E27FC236}">
                <a16:creationId xmlns:a16="http://schemas.microsoft.com/office/drawing/2014/main" id="{72E7D749-54EF-B35A-7B4C-9BA5A7E8915E}"/>
              </a:ext>
            </a:extLst>
          </p:cNvPr>
          <p:cNvPicPr>
            <a:picLocks noChangeAspect="1"/>
          </p:cNvPicPr>
          <p:nvPr/>
        </p:nvPicPr>
        <p:blipFill>
          <a:blip r:embed="rId2"/>
          <a:stretch>
            <a:fillRect/>
          </a:stretch>
        </p:blipFill>
        <p:spPr>
          <a:xfrm>
            <a:off x="957262" y="18953568"/>
            <a:ext cx="5824538" cy="1574834"/>
          </a:xfrm>
          <a:prstGeom prst="rect">
            <a:avLst/>
          </a:prstGeom>
        </p:spPr>
      </p:pic>
    </p:spTree>
    <p:extLst>
      <p:ext uri="{BB962C8B-B14F-4D97-AF65-F5344CB8AC3E}">
        <p14:creationId xmlns:p14="http://schemas.microsoft.com/office/powerpoint/2010/main" val="261629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B676C98-8466-A155-2F22-2F4108B9395C}"/>
              </a:ext>
            </a:extLst>
          </p:cNvPr>
          <p:cNvSpPr txBox="1"/>
          <p:nvPr/>
        </p:nvSpPr>
        <p:spPr>
          <a:xfrm>
            <a:off x="1125717" y="642589"/>
            <a:ext cx="34820247" cy="1107996"/>
          </a:xfrm>
          <a:prstGeom prst="rect">
            <a:avLst/>
          </a:prstGeom>
          <a:noFill/>
          <a:ln>
            <a:solidFill>
              <a:schemeClr val="accent1"/>
            </a:solidFill>
          </a:ln>
        </p:spPr>
        <p:txBody>
          <a:bodyPr wrap="square" rtlCol="0">
            <a:spAutoFit/>
          </a:bodyPr>
          <a:lstStyle/>
          <a:p>
            <a:pPr algn="ctr"/>
            <a:r>
              <a:rPr lang="es-ES_tradnl" sz="6600" b="1" dirty="0">
                <a:cs typeface="Calibri" panose="020F0502020204030204" pitchFamily="34" charset="0"/>
              </a:rPr>
              <a:t>REFORMA MATEMÁTICA COSTA RICA: RECURSOS PARA UNA ÉPOCA IMPREVISIBLE </a:t>
            </a:r>
          </a:p>
        </p:txBody>
      </p:sp>
      <p:sp>
        <p:nvSpPr>
          <p:cNvPr id="9" name="CuadroTexto 8">
            <a:extLst>
              <a:ext uri="{FF2B5EF4-FFF2-40B4-BE49-F238E27FC236}">
                <a16:creationId xmlns:a16="http://schemas.microsoft.com/office/drawing/2014/main" id="{9257C5E5-45BD-8E6E-E642-DF7AB29D1E89}"/>
              </a:ext>
            </a:extLst>
          </p:cNvPr>
          <p:cNvSpPr txBox="1"/>
          <p:nvPr/>
        </p:nvSpPr>
        <p:spPr>
          <a:xfrm>
            <a:off x="1244386" y="4291571"/>
            <a:ext cx="9566627" cy="5556778"/>
          </a:xfrm>
          <a:prstGeom prst="rect">
            <a:avLst/>
          </a:prstGeom>
          <a:noFill/>
          <a:ln>
            <a:solidFill>
              <a:schemeClr val="accent1"/>
            </a:solidFill>
          </a:ln>
        </p:spPr>
        <p:txBody>
          <a:bodyPr wrap="square" rtlCol="0">
            <a:spAutoFit/>
          </a:bodyPr>
          <a:lstStyle/>
          <a:p>
            <a:pPr algn="ctr"/>
            <a:r>
              <a:rPr lang="es-ES_tradnl" sz="2800" b="1" dirty="0"/>
              <a:t>Antecedentes</a:t>
            </a:r>
          </a:p>
          <a:p>
            <a:pPr algn="ctr"/>
            <a:endParaRPr lang="es-ES_tradnl" sz="2949" b="1" dirty="0"/>
          </a:p>
          <a:p>
            <a:r>
              <a:rPr lang="es-ES_tradnl" sz="2000" dirty="0"/>
              <a:t>Para comprender el sentido de la Reforma Matemática en Costa Rica es necesario antes incluir un par de pinceladas sobre el sistema educativo de este país. La Educación General Básica (EGB) en esta nación incluye I Ciclo (grados 1-3), II Ciclo (grados 4-6) y III Ciclo (grados 7-9); y la Educación Diversificada (grados 10-12, aunque no todas sus ramas tienen 12 años, la mayoría solamente 11). “Educación Primaria” incluye I y II Ciclos, y “Educación Secundaria” III Ciclo y la Educación Diversificada..</a:t>
            </a:r>
          </a:p>
          <a:p>
            <a:r>
              <a:rPr lang="es-ES_tradnl" sz="2000" dirty="0"/>
              <a:t>Los términos “Reforma Matemática” refieren a procesos que se han dado en la enseñanza y aprendizaje de las Matemáticas que incluyen el diseño y la aprobación de Programas de Estudio nuevos en 2012 (Primaria y Secundaria), y las acciones de implementación de este. Esto integra no solo lo que han desarrollado las oficinas centrales, Direcciones Regionales de Educación o diversos agentes educativos del Ministerio de Educación Pública de Costa Rica (MEP), sino aquellas de universidades formadoras de docentes y otras entidades nacionales públicas y privadas asociadas con la educación. No obstante, sin duda el corazón de esta reforma reside en el MEP. </a:t>
            </a:r>
          </a:p>
        </p:txBody>
      </p:sp>
      <p:sp>
        <p:nvSpPr>
          <p:cNvPr id="10" name="CuadroTexto 9">
            <a:extLst>
              <a:ext uri="{FF2B5EF4-FFF2-40B4-BE49-F238E27FC236}">
                <a16:creationId xmlns:a16="http://schemas.microsoft.com/office/drawing/2014/main" id="{6A8C0C9D-5B71-2A3E-0182-C7D373B2BE58}"/>
              </a:ext>
            </a:extLst>
          </p:cNvPr>
          <p:cNvSpPr txBox="1"/>
          <p:nvPr/>
        </p:nvSpPr>
        <p:spPr>
          <a:xfrm>
            <a:off x="1243334" y="10391292"/>
            <a:ext cx="9528054" cy="3439275"/>
          </a:xfrm>
          <a:prstGeom prst="rect">
            <a:avLst/>
          </a:prstGeom>
          <a:noFill/>
          <a:ln>
            <a:solidFill>
              <a:schemeClr val="accent1"/>
            </a:solidFill>
          </a:ln>
        </p:spPr>
        <p:txBody>
          <a:bodyPr wrap="square" rtlCol="0">
            <a:spAutoFit/>
          </a:bodyPr>
          <a:lstStyle/>
          <a:p>
            <a:pPr algn="ctr"/>
            <a:r>
              <a:rPr lang="es-ES_tradnl" sz="2800" b="1" dirty="0"/>
              <a:t>Metodología / Definiciones previas</a:t>
            </a:r>
          </a:p>
          <a:p>
            <a:pPr algn="ctr"/>
            <a:endParaRPr lang="es-ES_tradnl" sz="2949" b="1" dirty="0"/>
          </a:p>
          <a:p>
            <a:r>
              <a:rPr lang="es-ES_tradnl" sz="2000" dirty="0"/>
              <a:t>Los recursos debían ser adecuados a la realidad nacional. En segundo término, los materiales debían estar en plena convergencia con los Programas de estudio. </a:t>
            </a:r>
          </a:p>
          <a:p>
            <a:r>
              <a:rPr lang="es-ES_tradnl" sz="2000" dirty="0"/>
              <a:t>En varias experiencias nacionales e internacionales suelen predominar, cuando los hay, materiales generales sobre la asignatura. Más recientemente, por ejemplo, se ha acudido a recursos obtenidos de internet sin que hayan tenido ajustes con base en los propósitos del currículo nacional. Si no se tiene cuidado, es posible usar materiales que fueron elaborados dentro de otros marcos curriculares y más bien, de esa manera, distorsionar los propósitos de nuestros Programas.</a:t>
            </a:r>
          </a:p>
        </p:txBody>
      </p:sp>
      <p:sp>
        <p:nvSpPr>
          <p:cNvPr id="11" name="CuadroTexto 10">
            <a:extLst>
              <a:ext uri="{FF2B5EF4-FFF2-40B4-BE49-F238E27FC236}">
                <a16:creationId xmlns:a16="http://schemas.microsoft.com/office/drawing/2014/main" id="{4610F722-9253-15AD-4AEA-22258597E039}"/>
              </a:ext>
            </a:extLst>
          </p:cNvPr>
          <p:cNvSpPr txBox="1"/>
          <p:nvPr/>
        </p:nvSpPr>
        <p:spPr>
          <a:xfrm>
            <a:off x="24969133" y="4291572"/>
            <a:ext cx="11084120" cy="1286506"/>
          </a:xfrm>
          <a:prstGeom prst="rect">
            <a:avLst/>
          </a:prstGeom>
          <a:noFill/>
          <a:ln>
            <a:solidFill>
              <a:schemeClr val="accent1"/>
            </a:solidFill>
          </a:ln>
        </p:spPr>
        <p:txBody>
          <a:bodyPr wrap="square" rtlCol="0">
            <a:spAutoFit/>
          </a:bodyPr>
          <a:lstStyle/>
          <a:p>
            <a:pPr algn="ctr"/>
            <a:r>
              <a:rPr lang="es-ES_tradnl" sz="2800" b="1" dirty="0"/>
              <a:t>Más conclusiones</a:t>
            </a:r>
          </a:p>
          <a:p>
            <a:pPr algn="ctr"/>
            <a:endParaRPr lang="es-ES_tradnl" sz="2560" b="1" dirty="0"/>
          </a:p>
          <a:p>
            <a:pPr algn="ctr"/>
            <a:r>
              <a:rPr lang="es-ES_tradnl" sz="2400" dirty="0"/>
              <a:t>Más temas centrales para los Recursos Libres de Matemáticas</a:t>
            </a:r>
          </a:p>
        </p:txBody>
      </p:sp>
      <p:sp>
        <p:nvSpPr>
          <p:cNvPr id="15" name="CuadroTexto 14">
            <a:extLst>
              <a:ext uri="{FF2B5EF4-FFF2-40B4-BE49-F238E27FC236}">
                <a16:creationId xmlns:a16="http://schemas.microsoft.com/office/drawing/2014/main" id="{99BEEF43-D409-E8AB-50AF-CA87E59B949D}"/>
              </a:ext>
            </a:extLst>
          </p:cNvPr>
          <p:cNvSpPr txBox="1"/>
          <p:nvPr/>
        </p:nvSpPr>
        <p:spPr>
          <a:xfrm>
            <a:off x="25033027" y="14313067"/>
            <a:ext cx="10732993" cy="5226046"/>
          </a:xfrm>
          <a:prstGeom prst="rect">
            <a:avLst/>
          </a:prstGeom>
          <a:noFill/>
          <a:ln>
            <a:solidFill>
              <a:schemeClr val="accent1"/>
            </a:solidFill>
          </a:ln>
        </p:spPr>
        <p:txBody>
          <a:bodyPr wrap="square" rtlCol="0">
            <a:spAutoFit/>
          </a:bodyPr>
          <a:lstStyle/>
          <a:p>
            <a:pPr algn="ctr"/>
            <a:r>
              <a:rPr lang="es-ES_tradnl" sz="2800" b="1"/>
              <a:t>Referencias</a:t>
            </a:r>
            <a:endParaRPr lang="es-ES_tradnl" sz="2800" b="1" dirty="0"/>
          </a:p>
          <a:p>
            <a:pPr algn="ctr"/>
            <a:endParaRPr lang="es-ES_tradnl" sz="2560" b="1" dirty="0"/>
          </a:p>
          <a:p>
            <a:r>
              <a:rPr lang="es-ES_tradnl" sz="2000" dirty="0"/>
              <a:t>Ministerio de Educación Pública de Costa Rica MEP (2012). Programas de estudio de Matemáticas I y II Ciclo de la Educación Primaria, III Ciclo de Educación General Básica y Educación Diversificada. San José, Costa Rica: autor. </a:t>
            </a:r>
            <a:r>
              <a:rPr lang="es-ES_tradnl" sz="2000" dirty="0">
                <a:hlinkClick r:id="rId2"/>
              </a:rPr>
              <a:t>https://www.mep.go.cr/sites/default/files/programadeestudio/programas/matematica.pdf</a:t>
            </a:r>
            <a:r>
              <a:rPr lang="es-ES_tradnl" sz="2000" dirty="0"/>
              <a:t> </a:t>
            </a:r>
          </a:p>
          <a:p>
            <a:endParaRPr lang="es-ES_tradnl" sz="2000" dirty="0"/>
          </a:p>
          <a:p>
            <a:r>
              <a:rPr lang="es-ES_tradnl" sz="2000" dirty="0"/>
              <a:t>Ministerio de Educación Pública, Dirección de Gestión y Evaluación de la Calidad MEP-DGEC (2019). Pruebas nacionales FARO. </a:t>
            </a:r>
            <a:r>
              <a:rPr lang="es-ES_tradnl" sz="2000" dirty="0">
                <a:hlinkClick r:id="rId3"/>
              </a:rPr>
              <a:t>http://www.dgec.mep.go.cr/sites/all/files/dgec_mep_go_cr/adjuntos/pruebas_nacionales_faro.pdf</a:t>
            </a:r>
            <a:r>
              <a:rPr lang="es-ES_tradnl" sz="2000" dirty="0"/>
              <a:t> </a:t>
            </a:r>
          </a:p>
          <a:p>
            <a:endParaRPr lang="es-ES_tradnl" sz="2000" dirty="0"/>
          </a:p>
          <a:p>
            <a:r>
              <a:rPr lang="es-ES_tradnl" sz="2000" dirty="0"/>
              <a:t>Ministerio de Educación Pública de Costa Rica, Proyecto Reforma de la Educación Matemática en Costa Rica MEP-PREMCR (2020a). Sitio web principal. Costa Rica: autor. </a:t>
            </a:r>
            <a:r>
              <a:rPr lang="es-ES_tradnl" sz="2000" dirty="0">
                <a:hlinkClick r:id="rId4"/>
              </a:rPr>
              <a:t>https://www.reformamatematica.net/</a:t>
            </a:r>
            <a:r>
              <a:rPr lang="es-ES_tradnl" sz="2000" dirty="0"/>
              <a:t> </a:t>
            </a:r>
          </a:p>
          <a:p>
            <a:endParaRPr lang="es-ES_tradnl" sz="2000" dirty="0"/>
          </a:p>
        </p:txBody>
      </p:sp>
      <p:sp>
        <p:nvSpPr>
          <p:cNvPr id="16" name="CuadroTexto 15">
            <a:extLst>
              <a:ext uri="{FF2B5EF4-FFF2-40B4-BE49-F238E27FC236}">
                <a16:creationId xmlns:a16="http://schemas.microsoft.com/office/drawing/2014/main" id="{B5876599-4618-1AE4-ED78-3CEE377328DF}"/>
              </a:ext>
            </a:extLst>
          </p:cNvPr>
          <p:cNvSpPr txBox="1"/>
          <p:nvPr/>
        </p:nvSpPr>
        <p:spPr>
          <a:xfrm>
            <a:off x="1167135" y="14718246"/>
            <a:ext cx="9591564" cy="3477875"/>
          </a:xfrm>
          <a:prstGeom prst="rect">
            <a:avLst/>
          </a:prstGeom>
          <a:noFill/>
          <a:ln>
            <a:solidFill>
              <a:schemeClr val="accent1"/>
            </a:solidFill>
          </a:ln>
        </p:spPr>
        <p:txBody>
          <a:bodyPr wrap="square" rtlCol="0">
            <a:spAutoFit/>
          </a:bodyPr>
          <a:lstStyle/>
          <a:p>
            <a:pPr algn="ctr"/>
            <a:r>
              <a:rPr lang="es-ES_tradnl" sz="2800" b="1" dirty="0"/>
              <a:t>Resultados relevantes</a:t>
            </a:r>
          </a:p>
          <a:p>
            <a:pPr algn="ctr"/>
            <a:endParaRPr lang="es-ES_tradnl" sz="2400" b="1" dirty="0"/>
          </a:p>
          <a:p>
            <a:r>
              <a:rPr lang="es-ES_tradnl" sz="2400" dirty="0"/>
              <a:t>El soporte que ofrecen las plataformas es un tema a veces “invisible” pues es apenas natural fijarse solo en los resultados. Pero es un asunto relevante, que ofrece enseñanzas. </a:t>
            </a:r>
          </a:p>
          <a:p>
            <a:endParaRPr lang="es-ES_tradnl" sz="2400" dirty="0"/>
          </a:p>
          <a:p>
            <a:r>
              <a:rPr lang="es-ES_tradnl" sz="2400" dirty="0"/>
              <a:t>El Proyecto fue pionero en Costa Rica y en América Latina en el uso de plataformas especializadas para sostener la modalidad de MOOCS para la capacitación docente. </a:t>
            </a:r>
          </a:p>
        </p:txBody>
      </p:sp>
      <p:sp>
        <p:nvSpPr>
          <p:cNvPr id="17" name="CuadroTexto 16">
            <a:extLst>
              <a:ext uri="{FF2B5EF4-FFF2-40B4-BE49-F238E27FC236}">
                <a16:creationId xmlns:a16="http://schemas.microsoft.com/office/drawing/2014/main" id="{0076B594-26C0-5F35-265D-20E839D408A1}"/>
              </a:ext>
            </a:extLst>
          </p:cNvPr>
          <p:cNvSpPr txBox="1"/>
          <p:nvPr/>
        </p:nvSpPr>
        <p:spPr>
          <a:xfrm>
            <a:off x="11782305" y="4291571"/>
            <a:ext cx="12449621" cy="2209836"/>
          </a:xfrm>
          <a:prstGeom prst="rect">
            <a:avLst/>
          </a:prstGeom>
          <a:noFill/>
          <a:ln>
            <a:solidFill>
              <a:schemeClr val="accent1"/>
            </a:solidFill>
          </a:ln>
        </p:spPr>
        <p:txBody>
          <a:bodyPr wrap="square" rtlCol="0">
            <a:spAutoFit/>
          </a:bodyPr>
          <a:lstStyle/>
          <a:p>
            <a:pPr algn="ctr"/>
            <a:r>
              <a:rPr lang="es-ES_tradnl" sz="2800" b="1" dirty="0"/>
              <a:t>Más resultados relevantes</a:t>
            </a:r>
          </a:p>
          <a:p>
            <a:pPr algn="ctr"/>
            <a:endParaRPr lang="es-ES_tradnl" sz="2560" b="1" dirty="0"/>
          </a:p>
          <a:p>
            <a:r>
              <a:rPr lang="es-ES_tradnl" sz="2800" dirty="0"/>
              <a:t>En la Figura se muestran los diferentes recursos en una línea del tiempo y que han sido creados para fortalecer el proceso de Reforma Matemática en la Educación Primaria y Secundaria. </a:t>
            </a:r>
          </a:p>
        </p:txBody>
      </p:sp>
      <p:sp>
        <p:nvSpPr>
          <p:cNvPr id="18" name="CuadroTexto 17">
            <a:extLst>
              <a:ext uri="{FF2B5EF4-FFF2-40B4-BE49-F238E27FC236}">
                <a16:creationId xmlns:a16="http://schemas.microsoft.com/office/drawing/2014/main" id="{BFFF0D38-851E-040D-7723-FA9823C90C91}"/>
              </a:ext>
            </a:extLst>
          </p:cNvPr>
          <p:cNvSpPr txBox="1"/>
          <p:nvPr/>
        </p:nvSpPr>
        <p:spPr>
          <a:xfrm>
            <a:off x="11701586" y="14648485"/>
            <a:ext cx="6492339" cy="5778377"/>
          </a:xfrm>
          <a:prstGeom prst="rect">
            <a:avLst/>
          </a:prstGeom>
          <a:noFill/>
          <a:ln>
            <a:solidFill>
              <a:schemeClr val="accent1"/>
            </a:solidFill>
          </a:ln>
        </p:spPr>
        <p:txBody>
          <a:bodyPr wrap="square" rtlCol="0">
            <a:spAutoFit/>
          </a:bodyPr>
          <a:lstStyle/>
          <a:p>
            <a:pPr algn="ctr"/>
            <a:r>
              <a:rPr lang="es-ES_tradnl" sz="2800" b="1" dirty="0"/>
              <a:t>Conclusiones</a:t>
            </a:r>
          </a:p>
          <a:p>
            <a:endParaRPr lang="es-ES_tradnl" sz="2949" dirty="0"/>
          </a:p>
          <a:p>
            <a:r>
              <a:rPr lang="es-ES_tradnl" sz="2400" dirty="0"/>
              <a:t>El papel de lo “no presencial” debe buscarse dentro de la perspectiva más amplia. Y esta por supuesto traspasa los instrumentos específicos de aprendizaje o uso de tecnologías. </a:t>
            </a:r>
          </a:p>
          <a:p>
            <a:r>
              <a:rPr lang="es-ES_tradnl" sz="2400" dirty="0"/>
              <a:t>La crisis de Covid-19 fue un gran catalizador para todo el sistema educativo (y la sociedad en general), y por lo tanto que muchos de los propósitos educativos deberían revisarse a la luz de este escenario. Entre otros el papel de la familia, de los docentes, el significado de los contenidos curriculares: ¿cómo la idea de “enseñar-aprender a aprender” se replantea en este escenario?, la evaluación, etc. </a:t>
            </a:r>
          </a:p>
        </p:txBody>
      </p:sp>
      <p:sp>
        <p:nvSpPr>
          <p:cNvPr id="19" name="CuadroTexto 18">
            <a:extLst>
              <a:ext uri="{FF2B5EF4-FFF2-40B4-BE49-F238E27FC236}">
                <a16:creationId xmlns:a16="http://schemas.microsoft.com/office/drawing/2014/main" id="{E915A5E2-EEB2-10B4-4390-11C120BC144F}"/>
              </a:ext>
            </a:extLst>
          </p:cNvPr>
          <p:cNvSpPr txBox="1"/>
          <p:nvPr/>
        </p:nvSpPr>
        <p:spPr>
          <a:xfrm>
            <a:off x="25041158" y="12086253"/>
            <a:ext cx="10932128" cy="1655838"/>
          </a:xfrm>
          <a:prstGeom prst="rect">
            <a:avLst/>
          </a:prstGeom>
          <a:noFill/>
          <a:ln>
            <a:solidFill>
              <a:schemeClr val="accent1"/>
            </a:solidFill>
          </a:ln>
        </p:spPr>
        <p:txBody>
          <a:bodyPr wrap="square" rtlCol="0">
            <a:spAutoFit/>
          </a:bodyPr>
          <a:lstStyle/>
          <a:p>
            <a:pPr algn="ctr"/>
            <a:r>
              <a:rPr lang="es-ES_tradnl" sz="2800" b="1" dirty="0"/>
              <a:t>Recomendaciones</a:t>
            </a:r>
          </a:p>
          <a:p>
            <a:pPr algn="ctr"/>
            <a:endParaRPr lang="es-ES_tradnl" sz="2560" b="1" dirty="0"/>
          </a:p>
          <a:p>
            <a:r>
              <a:rPr lang="es-ES_tradnl" sz="2400" dirty="0"/>
              <a:t>En la perspectiva histórica debe colocarse un tratamiento educativo y social adecuado de los recursos virtuales. </a:t>
            </a:r>
          </a:p>
        </p:txBody>
      </p:sp>
      <p:sp>
        <p:nvSpPr>
          <p:cNvPr id="20" name="CuadroTexto 19">
            <a:extLst>
              <a:ext uri="{FF2B5EF4-FFF2-40B4-BE49-F238E27FC236}">
                <a16:creationId xmlns:a16="http://schemas.microsoft.com/office/drawing/2014/main" id="{0F68EEA9-5FB5-E81D-73AC-999AEDC54726}"/>
              </a:ext>
            </a:extLst>
          </p:cNvPr>
          <p:cNvSpPr txBox="1"/>
          <p:nvPr/>
        </p:nvSpPr>
        <p:spPr>
          <a:xfrm>
            <a:off x="1272021" y="2459196"/>
            <a:ext cx="34625174" cy="769441"/>
          </a:xfrm>
          <a:prstGeom prst="rect">
            <a:avLst/>
          </a:prstGeom>
          <a:noFill/>
          <a:ln>
            <a:solidFill>
              <a:schemeClr val="accent1"/>
            </a:solidFill>
          </a:ln>
        </p:spPr>
        <p:txBody>
          <a:bodyPr wrap="square" rtlCol="0">
            <a:spAutoFit/>
          </a:bodyPr>
          <a:lstStyle/>
          <a:p>
            <a:pPr algn="ctr"/>
            <a:r>
              <a:rPr lang="es-ES_tradnl" sz="4400" dirty="0"/>
              <a:t>Una síntesis y propuesta de recursos para la implementación curricular </a:t>
            </a:r>
          </a:p>
        </p:txBody>
      </p:sp>
      <p:pic>
        <p:nvPicPr>
          <p:cNvPr id="2" name="Imagen 1">
            <a:extLst>
              <a:ext uri="{FF2B5EF4-FFF2-40B4-BE49-F238E27FC236}">
                <a16:creationId xmlns:a16="http://schemas.microsoft.com/office/drawing/2014/main" id="{D55F4EAB-3BC2-8CA9-D0BE-F35630B978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70745" y="6660577"/>
            <a:ext cx="8106413" cy="4348552"/>
          </a:xfrm>
          <a:prstGeom prst="rect">
            <a:avLst/>
          </a:prstGeom>
        </p:spPr>
      </p:pic>
      <p:pic>
        <p:nvPicPr>
          <p:cNvPr id="3" name="Imagen 2">
            <a:extLst>
              <a:ext uri="{FF2B5EF4-FFF2-40B4-BE49-F238E27FC236}">
                <a16:creationId xmlns:a16="http://schemas.microsoft.com/office/drawing/2014/main" id="{99CE92BE-564F-EC9D-D497-85AF009CC0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40764" y="5822881"/>
            <a:ext cx="8625017" cy="6033024"/>
          </a:xfrm>
          <a:prstGeom prst="rect">
            <a:avLst/>
          </a:prstGeom>
        </p:spPr>
      </p:pic>
      <p:pic>
        <p:nvPicPr>
          <p:cNvPr id="13" name="Imagen 12">
            <a:extLst>
              <a:ext uri="{FF2B5EF4-FFF2-40B4-BE49-F238E27FC236}">
                <a16:creationId xmlns:a16="http://schemas.microsoft.com/office/drawing/2014/main" id="{2BFF8F46-8543-62EB-E0CC-F88CCBF7D0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52810" y="14864207"/>
            <a:ext cx="5632112" cy="3443759"/>
          </a:xfrm>
          <a:prstGeom prst="rect">
            <a:avLst/>
          </a:prstGeom>
        </p:spPr>
      </p:pic>
      <p:sp>
        <p:nvSpPr>
          <p:cNvPr id="21" name="CuadroTexto 20">
            <a:extLst>
              <a:ext uri="{FF2B5EF4-FFF2-40B4-BE49-F238E27FC236}">
                <a16:creationId xmlns:a16="http://schemas.microsoft.com/office/drawing/2014/main" id="{C83F10F2-86DA-3A2A-11C2-3BDDF93AC4C4}"/>
              </a:ext>
            </a:extLst>
          </p:cNvPr>
          <p:cNvSpPr txBox="1"/>
          <p:nvPr/>
        </p:nvSpPr>
        <p:spPr>
          <a:xfrm>
            <a:off x="18858749" y="18591260"/>
            <a:ext cx="4915651" cy="1200329"/>
          </a:xfrm>
          <a:prstGeom prst="rect">
            <a:avLst/>
          </a:prstGeom>
          <a:noFill/>
        </p:spPr>
        <p:txBody>
          <a:bodyPr wrap="square" rtlCol="0">
            <a:spAutoFit/>
          </a:bodyPr>
          <a:lstStyle/>
          <a:p>
            <a:r>
              <a:rPr lang="es-ES_tradnl" sz="2400" dirty="0"/>
              <a:t>Temas centrales en esta área matemática </a:t>
            </a:r>
          </a:p>
          <a:p>
            <a:r>
              <a:rPr lang="es-ES_tradnl" sz="2400" dirty="0"/>
              <a:t>Diseñados en Recursos Libres.</a:t>
            </a:r>
          </a:p>
        </p:txBody>
      </p:sp>
      <p:sp>
        <p:nvSpPr>
          <p:cNvPr id="4" name="CuadroTexto 3">
            <a:extLst>
              <a:ext uri="{FF2B5EF4-FFF2-40B4-BE49-F238E27FC236}">
                <a16:creationId xmlns:a16="http://schemas.microsoft.com/office/drawing/2014/main" id="{0F14E5C3-7D87-A06F-0D2B-F488E6321B80}"/>
              </a:ext>
            </a:extLst>
          </p:cNvPr>
          <p:cNvSpPr txBox="1"/>
          <p:nvPr/>
        </p:nvSpPr>
        <p:spPr>
          <a:xfrm>
            <a:off x="11738597" y="12089295"/>
            <a:ext cx="12484065" cy="2246769"/>
          </a:xfrm>
          <a:prstGeom prst="rect">
            <a:avLst/>
          </a:prstGeom>
          <a:solidFill>
            <a:srgbClr val="FFFF00"/>
          </a:solidFill>
        </p:spPr>
        <p:txBody>
          <a:bodyPr wrap="square" rtlCol="0">
            <a:spAutoFit/>
          </a:bodyPr>
          <a:lstStyle/>
          <a:p>
            <a:r>
              <a:rPr lang="es-ES_tradnl" sz="2800" dirty="0">
                <a:solidFill>
                  <a:srgbClr val="FF0000"/>
                </a:solidFill>
              </a:rPr>
              <a:t>Como resultado:  la necesidad de diseñar los equilibrios que la enseñanza y aprendizaje deberá tener en los siguientes años cuando la pandemia haya sido controlada. Por supuesto no todo lo que se plantea es acerca del uso o no uso de virtualidad, todo apunta a profundos cambios epistemológicos, cognoscitivos y educativos. </a:t>
            </a:r>
          </a:p>
        </p:txBody>
      </p:sp>
      <p:cxnSp>
        <p:nvCxnSpPr>
          <p:cNvPr id="7" name="Conector recto 6">
            <a:extLst>
              <a:ext uri="{FF2B5EF4-FFF2-40B4-BE49-F238E27FC236}">
                <a16:creationId xmlns:a16="http://schemas.microsoft.com/office/drawing/2014/main" id="{CFF8314E-F8AE-1D19-E74C-ECEB35D5E068}"/>
              </a:ext>
            </a:extLst>
          </p:cNvPr>
          <p:cNvCxnSpPr>
            <a:cxnSpLocks/>
          </p:cNvCxnSpPr>
          <p:nvPr/>
        </p:nvCxnSpPr>
        <p:spPr>
          <a:xfrm>
            <a:off x="11210909" y="4067238"/>
            <a:ext cx="0" cy="15898894"/>
          </a:xfrm>
          <a:prstGeom prst="line">
            <a:avLst/>
          </a:prstGeom>
        </p:spPr>
        <p:style>
          <a:lnRef idx="2">
            <a:schemeClr val="accent4"/>
          </a:lnRef>
          <a:fillRef idx="0">
            <a:schemeClr val="accent4"/>
          </a:fillRef>
          <a:effectRef idx="1">
            <a:schemeClr val="accent4"/>
          </a:effectRef>
          <a:fontRef idx="minor">
            <a:schemeClr val="tx1"/>
          </a:fontRef>
        </p:style>
      </p:cxnSp>
      <p:cxnSp>
        <p:nvCxnSpPr>
          <p:cNvPr id="23" name="Conector recto 22">
            <a:extLst>
              <a:ext uri="{FF2B5EF4-FFF2-40B4-BE49-F238E27FC236}">
                <a16:creationId xmlns:a16="http://schemas.microsoft.com/office/drawing/2014/main" id="{177EFECF-ACE9-12E3-7C3C-E468EEFBE724}"/>
              </a:ext>
            </a:extLst>
          </p:cNvPr>
          <p:cNvCxnSpPr>
            <a:cxnSpLocks/>
          </p:cNvCxnSpPr>
          <p:nvPr/>
        </p:nvCxnSpPr>
        <p:spPr>
          <a:xfrm>
            <a:off x="24590512" y="3958803"/>
            <a:ext cx="0" cy="15904057"/>
          </a:xfrm>
          <a:prstGeom prst="line">
            <a:avLst/>
          </a:prstGeom>
        </p:spPr>
        <p:style>
          <a:lnRef idx="2">
            <a:schemeClr val="accent4"/>
          </a:lnRef>
          <a:fillRef idx="0">
            <a:schemeClr val="accent4"/>
          </a:fillRef>
          <a:effectRef idx="1">
            <a:schemeClr val="accent4"/>
          </a:effectRef>
          <a:fontRef idx="minor">
            <a:schemeClr val="tx1"/>
          </a:fontRef>
        </p:style>
      </p:cxnSp>
      <p:sp>
        <p:nvSpPr>
          <p:cNvPr id="8" name="CuadroTexto 7">
            <a:extLst>
              <a:ext uri="{FF2B5EF4-FFF2-40B4-BE49-F238E27FC236}">
                <a16:creationId xmlns:a16="http://schemas.microsoft.com/office/drawing/2014/main" id="{3EAC2A09-9E62-074D-501F-643D976D0E70}"/>
              </a:ext>
            </a:extLst>
          </p:cNvPr>
          <p:cNvSpPr txBox="1"/>
          <p:nvPr/>
        </p:nvSpPr>
        <p:spPr>
          <a:xfrm>
            <a:off x="12175957" y="11189368"/>
            <a:ext cx="11213433" cy="707886"/>
          </a:xfrm>
          <a:prstGeom prst="rect">
            <a:avLst/>
          </a:prstGeom>
          <a:noFill/>
        </p:spPr>
        <p:txBody>
          <a:bodyPr wrap="square">
            <a:spAutoFit/>
          </a:bodyPr>
          <a:lstStyle/>
          <a:p>
            <a:pPr algn="ctr"/>
            <a:r>
              <a:rPr lang="es-ES_tradnl" sz="2000" dirty="0"/>
              <a:t>Figura: Recursos parcial o totalmente virtuales creados por el Proyecto Reforma de </a:t>
            </a:r>
          </a:p>
          <a:p>
            <a:pPr algn="ctr"/>
            <a:r>
              <a:rPr lang="es-ES_tradnl" sz="2000" dirty="0"/>
              <a:t>la Educación Matemática en Costa Rica, 2011-2021</a:t>
            </a:r>
          </a:p>
        </p:txBody>
      </p:sp>
      <p:pic>
        <p:nvPicPr>
          <p:cNvPr id="6" name="Imagen 5" descr="Interfaz de usuario gráfica, Texto, Aplicación&#10;&#10;El contenido generado por IA puede ser incorrecto.">
            <a:extLst>
              <a:ext uri="{FF2B5EF4-FFF2-40B4-BE49-F238E27FC236}">
                <a16:creationId xmlns:a16="http://schemas.microsoft.com/office/drawing/2014/main" id="{F93EBB41-51C9-2350-451C-88AD51E89DF8}"/>
              </a:ext>
            </a:extLst>
          </p:cNvPr>
          <p:cNvPicPr>
            <a:picLocks noChangeAspect="1"/>
          </p:cNvPicPr>
          <p:nvPr/>
        </p:nvPicPr>
        <p:blipFill>
          <a:blip r:embed="rId8"/>
          <a:stretch>
            <a:fillRect/>
          </a:stretch>
        </p:blipFill>
        <p:spPr>
          <a:xfrm>
            <a:off x="957262" y="18953568"/>
            <a:ext cx="5824538" cy="1574834"/>
          </a:xfrm>
          <a:prstGeom prst="rect">
            <a:avLst/>
          </a:prstGeom>
        </p:spPr>
      </p:pic>
    </p:spTree>
    <p:extLst>
      <p:ext uri="{BB962C8B-B14F-4D97-AF65-F5344CB8AC3E}">
        <p14:creationId xmlns:p14="http://schemas.microsoft.com/office/powerpoint/2010/main" val="3843933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75534F6-F9A7-27C8-762F-80295CA4B288}"/>
              </a:ext>
            </a:extLst>
          </p:cNvPr>
          <p:cNvSpPr txBox="1"/>
          <p:nvPr/>
        </p:nvSpPr>
        <p:spPr>
          <a:xfrm>
            <a:off x="2531970" y="1569107"/>
            <a:ext cx="6066377" cy="954107"/>
          </a:xfrm>
          <a:prstGeom prst="rect">
            <a:avLst/>
          </a:prstGeom>
          <a:noFill/>
          <a:ln>
            <a:solidFill>
              <a:schemeClr val="accent1"/>
            </a:solidFill>
          </a:ln>
        </p:spPr>
        <p:txBody>
          <a:bodyPr wrap="square" rtlCol="0">
            <a:spAutoFit/>
          </a:bodyPr>
          <a:lstStyle/>
          <a:p>
            <a:r>
              <a:rPr lang="es-ES_tradnl" sz="2800" dirty="0"/>
              <a:t>Sitio principal  de Proyecto Reforma Matemática</a:t>
            </a:r>
          </a:p>
        </p:txBody>
      </p:sp>
      <p:sp>
        <p:nvSpPr>
          <p:cNvPr id="6" name="CuadroTexto 5">
            <a:extLst>
              <a:ext uri="{FF2B5EF4-FFF2-40B4-BE49-F238E27FC236}">
                <a16:creationId xmlns:a16="http://schemas.microsoft.com/office/drawing/2014/main" id="{D0195869-44BD-9635-38E7-C3E12201CC7C}"/>
              </a:ext>
            </a:extLst>
          </p:cNvPr>
          <p:cNvSpPr txBox="1"/>
          <p:nvPr/>
        </p:nvSpPr>
        <p:spPr>
          <a:xfrm>
            <a:off x="15693371" y="2095623"/>
            <a:ext cx="18102627" cy="3401700"/>
          </a:xfrm>
          <a:prstGeom prst="rect">
            <a:avLst/>
          </a:prstGeom>
          <a:noFill/>
          <a:ln>
            <a:solidFill>
              <a:schemeClr val="accent1"/>
            </a:solidFill>
          </a:ln>
        </p:spPr>
        <p:txBody>
          <a:bodyPr wrap="square" rtlCol="0">
            <a:spAutoFit/>
          </a:bodyPr>
          <a:lstStyle/>
          <a:p>
            <a:r>
              <a:rPr lang="es-ES_tradnl" sz="3600" dirty="0"/>
              <a:t>¿Cuáles son tres características deben tener los recursos para apoyar una implementación curricular?</a:t>
            </a:r>
          </a:p>
          <a:p>
            <a:r>
              <a:rPr lang="es-ES_tradnl" sz="3600" dirty="0"/>
              <a:t>¿Es posible que la Inteligencia Artificial transforme el sentido del diseño y uso de recursos educativos?</a:t>
            </a:r>
          </a:p>
          <a:p>
            <a:r>
              <a:rPr lang="es-ES_tradnl" sz="3600" dirty="0"/>
              <a:t>¿Hay diferencias entre países desarrollados y en vías de desarrollo para el diseño de de recursos?</a:t>
            </a:r>
          </a:p>
        </p:txBody>
      </p:sp>
      <p:sp>
        <p:nvSpPr>
          <p:cNvPr id="2" name="CuadroTexto 1">
            <a:extLst>
              <a:ext uri="{FF2B5EF4-FFF2-40B4-BE49-F238E27FC236}">
                <a16:creationId xmlns:a16="http://schemas.microsoft.com/office/drawing/2014/main" id="{14D07A09-95AD-9F63-0A0E-1E4ACAC72D58}"/>
              </a:ext>
            </a:extLst>
          </p:cNvPr>
          <p:cNvSpPr txBox="1"/>
          <p:nvPr/>
        </p:nvSpPr>
        <p:spPr>
          <a:xfrm>
            <a:off x="27470100" y="17178434"/>
            <a:ext cx="8168486" cy="1938992"/>
          </a:xfrm>
          <a:prstGeom prst="rect">
            <a:avLst/>
          </a:prstGeom>
          <a:noFill/>
          <a:ln>
            <a:noFill/>
          </a:ln>
        </p:spPr>
        <p:txBody>
          <a:bodyPr wrap="square" rtlCol="0">
            <a:spAutoFit/>
          </a:bodyPr>
          <a:lstStyle/>
          <a:p>
            <a:r>
              <a:rPr lang="es-ES_tradnl" sz="2400" b="1" dirty="0"/>
              <a:t>Hugo Barrantes </a:t>
            </a:r>
          </a:p>
          <a:p>
            <a:r>
              <a:rPr lang="es-ES_tradnl" sz="2400" dirty="0"/>
              <a:t>Universidad de Lisboa, Portugal</a:t>
            </a:r>
          </a:p>
          <a:p>
            <a:r>
              <a:rPr lang="es-ES_tradnl" sz="2400" dirty="0"/>
              <a:t>Facultad de Educación</a:t>
            </a:r>
          </a:p>
          <a:p>
            <a:r>
              <a:rPr lang="es-ES_tradnl" sz="2400" dirty="0">
                <a:hlinkClick r:id="rId3"/>
              </a:rPr>
              <a:t>barrantesss@gmail.com</a:t>
            </a:r>
            <a:r>
              <a:rPr lang="es-ES_tradnl" sz="2400" dirty="0"/>
              <a:t> </a:t>
            </a:r>
          </a:p>
          <a:p>
            <a:r>
              <a:rPr lang="es-ES_tradnl" sz="2400" dirty="0"/>
              <a:t>(204) 88888888</a:t>
            </a:r>
          </a:p>
        </p:txBody>
      </p:sp>
      <p:pic>
        <p:nvPicPr>
          <p:cNvPr id="3" name="Imagen 2">
            <a:extLst>
              <a:ext uri="{FF2B5EF4-FFF2-40B4-BE49-F238E27FC236}">
                <a16:creationId xmlns:a16="http://schemas.microsoft.com/office/drawing/2014/main" id="{B8698B26-4883-32E7-89C2-9244A78868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5612" y="1361433"/>
            <a:ext cx="2031994" cy="2031994"/>
          </a:xfrm>
          <a:prstGeom prst="rect">
            <a:avLst/>
          </a:prstGeom>
        </p:spPr>
      </p:pic>
      <p:sp>
        <p:nvSpPr>
          <p:cNvPr id="7" name="CuadroTexto 6">
            <a:extLst>
              <a:ext uri="{FF2B5EF4-FFF2-40B4-BE49-F238E27FC236}">
                <a16:creationId xmlns:a16="http://schemas.microsoft.com/office/drawing/2014/main" id="{2E640C19-B44C-700D-E5B5-3AA01D91688B}"/>
              </a:ext>
            </a:extLst>
          </p:cNvPr>
          <p:cNvSpPr txBox="1"/>
          <p:nvPr/>
        </p:nvSpPr>
        <p:spPr>
          <a:xfrm>
            <a:off x="2454641" y="3913621"/>
            <a:ext cx="6419068" cy="954107"/>
          </a:xfrm>
          <a:prstGeom prst="rect">
            <a:avLst/>
          </a:prstGeom>
          <a:noFill/>
          <a:ln>
            <a:solidFill>
              <a:schemeClr val="accent1"/>
            </a:solidFill>
          </a:ln>
        </p:spPr>
        <p:txBody>
          <a:bodyPr wrap="square" rtlCol="0">
            <a:spAutoFit/>
          </a:bodyPr>
          <a:lstStyle/>
          <a:p>
            <a:r>
              <a:rPr lang="es-ES_tradnl" sz="2800" dirty="0"/>
              <a:t>Recursos Libres de Matemáticas,  Ciclo Diversificado</a:t>
            </a:r>
          </a:p>
        </p:txBody>
      </p:sp>
      <p:pic>
        <p:nvPicPr>
          <p:cNvPr id="9" name="Imagen 8">
            <a:extLst>
              <a:ext uri="{FF2B5EF4-FFF2-40B4-BE49-F238E27FC236}">
                <a16:creationId xmlns:a16="http://schemas.microsoft.com/office/drawing/2014/main" id="{B7F134E2-EA6A-8860-9C49-D92F3881CD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3901" y="3903461"/>
            <a:ext cx="2031994" cy="2031994"/>
          </a:xfrm>
          <a:prstGeom prst="rect">
            <a:avLst/>
          </a:prstGeom>
        </p:spPr>
      </p:pic>
      <p:pic>
        <p:nvPicPr>
          <p:cNvPr id="10" name="Imagen 9">
            <a:extLst>
              <a:ext uri="{FF2B5EF4-FFF2-40B4-BE49-F238E27FC236}">
                <a16:creationId xmlns:a16="http://schemas.microsoft.com/office/drawing/2014/main" id="{5458586C-E507-8EA5-55FD-847F88D23D97}"/>
              </a:ext>
            </a:extLst>
          </p:cNvPr>
          <p:cNvPicPr>
            <a:picLocks noChangeAspect="1"/>
          </p:cNvPicPr>
          <p:nvPr/>
        </p:nvPicPr>
        <p:blipFill>
          <a:blip r:embed="rId6"/>
          <a:stretch>
            <a:fillRect/>
          </a:stretch>
        </p:blipFill>
        <p:spPr>
          <a:xfrm>
            <a:off x="12681650" y="7278602"/>
            <a:ext cx="8583143" cy="6437357"/>
          </a:xfrm>
          <a:prstGeom prst="rect">
            <a:avLst/>
          </a:prstGeom>
        </p:spPr>
      </p:pic>
      <p:sp>
        <p:nvSpPr>
          <p:cNvPr id="11" name="CuadroTexto 10">
            <a:extLst>
              <a:ext uri="{FF2B5EF4-FFF2-40B4-BE49-F238E27FC236}">
                <a16:creationId xmlns:a16="http://schemas.microsoft.com/office/drawing/2014/main" id="{A3581C92-AF7E-05BC-3E54-6F3E0560A230}"/>
              </a:ext>
            </a:extLst>
          </p:cNvPr>
          <p:cNvSpPr txBox="1"/>
          <p:nvPr/>
        </p:nvSpPr>
        <p:spPr>
          <a:xfrm>
            <a:off x="14154225" y="13904587"/>
            <a:ext cx="6131935" cy="523220"/>
          </a:xfrm>
          <a:prstGeom prst="rect">
            <a:avLst/>
          </a:prstGeom>
          <a:noFill/>
        </p:spPr>
        <p:txBody>
          <a:bodyPr wrap="none" rtlCol="0">
            <a:spAutoFit/>
          </a:bodyPr>
          <a:lstStyle/>
          <a:p>
            <a:r>
              <a:rPr lang="es-ES_tradnl" sz="2800" dirty="0"/>
              <a:t>Proyecto Reforma Matemática, Equipo</a:t>
            </a:r>
          </a:p>
        </p:txBody>
      </p:sp>
      <p:pic>
        <p:nvPicPr>
          <p:cNvPr id="13" name="Imagen 12">
            <a:extLst>
              <a:ext uri="{FF2B5EF4-FFF2-40B4-BE49-F238E27FC236}">
                <a16:creationId xmlns:a16="http://schemas.microsoft.com/office/drawing/2014/main" id="{62DDD341-7E82-A6EA-AA06-0402D94F893F}"/>
              </a:ext>
            </a:extLst>
          </p:cNvPr>
          <p:cNvPicPr>
            <a:picLocks noChangeAspect="1"/>
          </p:cNvPicPr>
          <p:nvPr/>
        </p:nvPicPr>
        <p:blipFill>
          <a:blip r:embed="rId7"/>
          <a:stretch>
            <a:fillRect/>
          </a:stretch>
        </p:blipFill>
        <p:spPr>
          <a:xfrm>
            <a:off x="8961549" y="14745832"/>
            <a:ext cx="11618990" cy="4047905"/>
          </a:xfrm>
          <a:prstGeom prst="rect">
            <a:avLst/>
          </a:prstGeom>
          <a:ln>
            <a:solidFill>
              <a:schemeClr val="accent1"/>
            </a:solidFill>
          </a:ln>
        </p:spPr>
      </p:pic>
      <p:pic>
        <p:nvPicPr>
          <p:cNvPr id="1026" name="Picture 2" descr="Angel Ruiz 2024">
            <a:extLst>
              <a:ext uri="{FF2B5EF4-FFF2-40B4-BE49-F238E27FC236}">
                <a16:creationId xmlns:a16="http://schemas.microsoft.com/office/drawing/2014/main" id="{156AC96F-109C-516E-2FD3-E422F5CBB5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51112" y="10533856"/>
            <a:ext cx="2845606" cy="2570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go Barrantes Campos foto">
            <a:extLst>
              <a:ext uri="{FF2B5EF4-FFF2-40B4-BE49-F238E27FC236}">
                <a16:creationId xmlns:a16="http://schemas.microsoft.com/office/drawing/2014/main" id="{0A46FB0A-D63F-55EC-0BB3-A2E0AB7BAB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51111" y="16987934"/>
            <a:ext cx="2572156" cy="25721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cardo Poveda Vásquez foto">
            <a:extLst>
              <a:ext uri="{FF2B5EF4-FFF2-40B4-BE49-F238E27FC236}">
                <a16:creationId xmlns:a16="http://schemas.microsoft.com/office/drawing/2014/main" id="{DA4FEA77-FF4A-7C00-D1F9-66F4BEAD40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23569" y="13510088"/>
            <a:ext cx="2533138" cy="2942793"/>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C8D212DB-E918-AA22-48AE-EFA66C6DD260}"/>
              </a:ext>
            </a:extLst>
          </p:cNvPr>
          <p:cNvSpPr txBox="1"/>
          <p:nvPr/>
        </p:nvSpPr>
        <p:spPr>
          <a:xfrm>
            <a:off x="27434842" y="10635005"/>
            <a:ext cx="5787097" cy="2023503"/>
          </a:xfrm>
          <a:prstGeom prst="rect">
            <a:avLst/>
          </a:prstGeom>
          <a:noFill/>
        </p:spPr>
        <p:txBody>
          <a:bodyPr wrap="none" rtlCol="0">
            <a:spAutoFit/>
          </a:bodyPr>
          <a:lstStyle/>
          <a:p>
            <a:r>
              <a:rPr lang="es-ES_tradnl" sz="2400" b="1" dirty="0"/>
              <a:t>Ángel Ruiz </a:t>
            </a:r>
          </a:p>
          <a:p>
            <a:r>
              <a:rPr lang="es-ES_tradnl" sz="2400" dirty="0"/>
              <a:t>Proyecto Reforma Matemática, Costa Rica</a:t>
            </a:r>
          </a:p>
          <a:p>
            <a:r>
              <a:rPr lang="es-ES_tradnl" sz="2400" dirty="0">
                <a:hlinkClick r:id="rId11"/>
              </a:rPr>
              <a:t>ruizzz@gmail.com</a:t>
            </a:r>
            <a:endParaRPr lang="es-ES_tradnl" sz="2400" dirty="0"/>
          </a:p>
          <a:p>
            <a:r>
              <a:rPr lang="es-ES_tradnl" sz="2400" dirty="0"/>
              <a:t>(506) 33333333</a:t>
            </a:r>
          </a:p>
          <a:p>
            <a:endParaRPr lang="es-ES_tradnl" sz="2949" dirty="0"/>
          </a:p>
        </p:txBody>
      </p:sp>
      <p:sp>
        <p:nvSpPr>
          <p:cNvPr id="15" name="CuadroTexto 14">
            <a:extLst>
              <a:ext uri="{FF2B5EF4-FFF2-40B4-BE49-F238E27FC236}">
                <a16:creationId xmlns:a16="http://schemas.microsoft.com/office/drawing/2014/main" id="{7CAF7C93-7385-6F1B-75E1-97217B271011}"/>
              </a:ext>
            </a:extLst>
          </p:cNvPr>
          <p:cNvSpPr txBox="1"/>
          <p:nvPr/>
        </p:nvSpPr>
        <p:spPr>
          <a:xfrm>
            <a:off x="27546299" y="13989233"/>
            <a:ext cx="7592297" cy="2392835"/>
          </a:xfrm>
          <a:prstGeom prst="rect">
            <a:avLst/>
          </a:prstGeom>
          <a:noFill/>
        </p:spPr>
        <p:txBody>
          <a:bodyPr wrap="square" rtlCol="0">
            <a:spAutoFit/>
          </a:bodyPr>
          <a:lstStyle/>
          <a:p>
            <a:r>
              <a:rPr lang="es-ES_tradnl" sz="2400" b="1" dirty="0"/>
              <a:t>Ricardo Poveda</a:t>
            </a:r>
          </a:p>
          <a:p>
            <a:r>
              <a:rPr lang="es-ES_tradnl" sz="2400" dirty="0"/>
              <a:t>Escuela de Matemática, Universidad Nacional, Costa Rica</a:t>
            </a:r>
          </a:p>
          <a:p>
            <a:r>
              <a:rPr lang="es-ES_tradnl" sz="2400" dirty="0">
                <a:hlinkClick r:id="rId12"/>
              </a:rPr>
              <a:t>povedaaa@yahoo.fr</a:t>
            </a:r>
            <a:r>
              <a:rPr lang="es-ES_tradnl" sz="2400" dirty="0"/>
              <a:t> </a:t>
            </a:r>
          </a:p>
          <a:p>
            <a:r>
              <a:rPr lang="es-ES_tradnl" sz="2400" dirty="0"/>
              <a:t>(506) 77777777</a:t>
            </a:r>
          </a:p>
          <a:p>
            <a:endParaRPr lang="es-ES_tradnl" sz="2949" dirty="0"/>
          </a:p>
        </p:txBody>
      </p:sp>
      <p:sp>
        <p:nvSpPr>
          <p:cNvPr id="17" name="CuadroTexto 16">
            <a:extLst>
              <a:ext uri="{FF2B5EF4-FFF2-40B4-BE49-F238E27FC236}">
                <a16:creationId xmlns:a16="http://schemas.microsoft.com/office/drawing/2014/main" id="{F6991518-4765-A777-52B1-08AFC7EB61E2}"/>
              </a:ext>
            </a:extLst>
          </p:cNvPr>
          <p:cNvSpPr txBox="1"/>
          <p:nvPr/>
        </p:nvSpPr>
        <p:spPr>
          <a:xfrm>
            <a:off x="23914238" y="8959851"/>
            <a:ext cx="12740950" cy="584775"/>
          </a:xfrm>
          <a:prstGeom prst="rect">
            <a:avLst/>
          </a:prstGeom>
          <a:noFill/>
        </p:spPr>
        <p:txBody>
          <a:bodyPr wrap="square">
            <a:spAutoFit/>
          </a:bodyPr>
          <a:lstStyle/>
          <a:p>
            <a:pPr algn="ctr"/>
            <a:r>
              <a:rPr lang="es-ES_tradnl" sz="3200" b="1" dirty="0"/>
              <a:t>Autores, referencias institucionales, contacto</a:t>
            </a:r>
          </a:p>
        </p:txBody>
      </p:sp>
      <p:sp>
        <p:nvSpPr>
          <p:cNvPr id="18" name="Marco 17">
            <a:extLst>
              <a:ext uri="{FF2B5EF4-FFF2-40B4-BE49-F238E27FC236}">
                <a16:creationId xmlns:a16="http://schemas.microsoft.com/office/drawing/2014/main" id="{B6522D14-FB63-D92C-C40B-68D2655BA5DE}"/>
              </a:ext>
            </a:extLst>
          </p:cNvPr>
          <p:cNvSpPr/>
          <p:nvPr/>
        </p:nvSpPr>
        <p:spPr>
          <a:xfrm>
            <a:off x="23446067" y="8661171"/>
            <a:ext cx="12573745" cy="11135791"/>
          </a:xfrm>
          <a:prstGeom prst="frame">
            <a:avLst>
              <a:gd name="adj1" fmla="val 238"/>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2949">
              <a:solidFill>
                <a:schemeClr val="tx1"/>
              </a:solidFill>
            </a:endParaRPr>
          </a:p>
        </p:txBody>
      </p:sp>
      <p:sp>
        <p:nvSpPr>
          <p:cNvPr id="19" name="CuadroTexto 18">
            <a:extLst>
              <a:ext uri="{FF2B5EF4-FFF2-40B4-BE49-F238E27FC236}">
                <a16:creationId xmlns:a16="http://schemas.microsoft.com/office/drawing/2014/main" id="{0D999107-0406-4F85-F513-0D7DCAEC8CCC}"/>
              </a:ext>
            </a:extLst>
          </p:cNvPr>
          <p:cNvSpPr txBox="1"/>
          <p:nvPr/>
        </p:nvSpPr>
        <p:spPr>
          <a:xfrm>
            <a:off x="12444040" y="19061264"/>
            <a:ext cx="4814395" cy="523220"/>
          </a:xfrm>
          <a:prstGeom prst="rect">
            <a:avLst/>
          </a:prstGeom>
          <a:noFill/>
        </p:spPr>
        <p:txBody>
          <a:bodyPr wrap="none" rtlCol="0">
            <a:spAutoFit/>
          </a:bodyPr>
          <a:lstStyle/>
          <a:p>
            <a:r>
              <a:rPr lang="es-ES_tradnl" sz="2800" dirty="0"/>
              <a:t>Logotipo/</a:t>
            </a:r>
            <a:r>
              <a:rPr lang="es-ES_tradnl" sz="2800" dirty="0" err="1"/>
              <a:t>header</a:t>
            </a:r>
            <a:r>
              <a:rPr lang="es-ES_tradnl" sz="2800" dirty="0"/>
              <a:t>  del Proyecto</a:t>
            </a:r>
          </a:p>
        </p:txBody>
      </p:sp>
      <p:pic>
        <p:nvPicPr>
          <p:cNvPr id="20" name="Imagen 19">
            <a:extLst>
              <a:ext uri="{FF2B5EF4-FFF2-40B4-BE49-F238E27FC236}">
                <a16:creationId xmlns:a16="http://schemas.microsoft.com/office/drawing/2014/main" id="{001E2099-E72B-329B-13E3-BE314570B0E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2464" y="6575069"/>
            <a:ext cx="2031994" cy="2031994"/>
          </a:xfrm>
          <a:prstGeom prst="rect">
            <a:avLst/>
          </a:prstGeom>
        </p:spPr>
      </p:pic>
      <p:sp>
        <p:nvSpPr>
          <p:cNvPr id="21" name="CuadroTexto 20">
            <a:extLst>
              <a:ext uri="{FF2B5EF4-FFF2-40B4-BE49-F238E27FC236}">
                <a16:creationId xmlns:a16="http://schemas.microsoft.com/office/drawing/2014/main" id="{50C84CE4-F56E-4274-5E43-D1AE1B45FEF0}"/>
              </a:ext>
            </a:extLst>
          </p:cNvPr>
          <p:cNvSpPr txBox="1"/>
          <p:nvPr/>
        </p:nvSpPr>
        <p:spPr>
          <a:xfrm>
            <a:off x="4852974" y="7223219"/>
            <a:ext cx="5333319" cy="523220"/>
          </a:xfrm>
          <a:prstGeom prst="rect">
            <a:avLst/>
          </a:prstGeom>
          <a:noFill/>
        </p:spPr>
        <p:txBody>
          <a:bodyPr wrap="none" rtlCol="0">
            <a:spAutoFit/>
          </a:bodyPr>
          <a:lstStyle/>
          <a:p>
            <a:r>
              <a:rPr lang="es-ES_tradnl" sz="2800" dirty="0"/>
              <a:t>Canal YouTube Proyecto Reforma</a:t>
            </a:r>
          </a:p>
        </p:txBody>
      </p:sp>
      <p:pic>
        <p:nvPicPr>
          <p:cNvPr id="23" name="Imagen 22">
            <a:extLst>
              <a:ext uri="{FF2B5EF4-FFF2-40B4-BE49-F238E27FC236}">
                <a16:creationId xmlns:a16="http://schemas.microsoft.com/office/drawing/2014/main" id="{5FC340C0-ABC1-B907-C9B1-C52A82B754B3}"/>
              </a:ext>
            </a:extLst>
          </p:cNvPr>
          <p:cNvPicPr>
            <a:picLocks noChangeAspect="1"/>
          </p:cNvPicPr>
          <p:nvPr/>
        </p:nvPicPr>
        <p:blipFill>
          <a:blip r:embed="rId14"/>
          <a:stretch>
            <a:fillRect/>
          </a:stretch>
        </p:blipFill>
        <p:spPr>
          <a:xfrm>
            <a:off x="1083219" y="9911021"/>
            <a:ext cx="11127479" cy="3465304"/>
          </a:xfrm>
          <a:prstGeom prst="rect">
            <a:avLst/>
          </a:prstGeom>
        </p:spPr>
      </p:pic>
      <p:sp>
        <p:nvSpPr>
          <p:cNvPr id="24" name="CuadroTexto 23">
            <a:extLst>
              <a:ext uri="{FF2B5EF4-FFF2-40B4-BE49-F238E27FC236}">
                <a16:creationId xmlns:a16="http://schemas.microsoft.com/office/drawing/2014/main" id="{F9023DAB-A3B7-B5BB-0307-F3A30C75C98A}"/>
              </a:ext>
            </a:extLst>
          </p:cNvPr>
          <p:cNvSpPr txBox="1"/>
          <p:nvPr/>
        </p:nvSpPr>
        <p:spPr>
          <a:xfrm>
            <a:off x="3180408" y="13347544"/>
            <a:ext cx="5652125" cy="523220"/>
          </a:xfrm>
          <a:prstGeom prst="rect">
            <a:avLst/>
          </a:prstGeom>
          <a:noFill/>
        </p:spPr>
        <p:txBody>
          <a:bodyPr wrap="none" rtlCol="0">
            <a:spAutoFit/>
          </a:bodyPr>
          <a:lstStyle/>
          <a:p>
            <a:r>
              <a:rPr lang="es-ES_tradnl" sz="2800" dirty="0"/>
              <a:t>Una década de reforma: dos videos</a:t>
            </a:r>
          </a:p>
        </p:txBody>
      </p:sp>
      <p:pic>
        <p:nvPicPr>
          <p:cNvPr id="25" name="Imagen 24">
            <a:extLst>
              <a:ext uri="{FF2B5EF4-FFF2-40B4-BE49-F238E27FC236}">
                <a16:creationId xmlns:a16="http://schemas.microsoft.com/office/drawing/2014/main" id="{D5B6558A-D863-5A05-4826-83EEDA4E7F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174" y="14330895"/>
            <a:ext cx="2031994" cy="2031994"/>
          </a:xfrm>
          <a:prstGeom prst="rect">
            <a:avLst/>
          </a:prstGeom>
        </p:spPr>
      </p:pic>
      <p:pic>
        <p:nvPicPr>
          <p:cNvPr id="8" name="Imagen 7" descr="Interfaz de usuario gráfica, Texto, Aplicación&#10;&#10;El contenido generado por IA puede ser incorrecto.">
            <a:extLst>
              <a:ext uri="{FF2B5EF4-FFF2-40B4-BE49-F238E27FC236}">
                <a16:creationId xmlns:a16="http://schemas.microsoft.com/office/drawing/2014/main" id="{67134E70-E6FA-AB76-22F2-B47402A9A3C4}"/>
              </a:ext>
            </a:extLst>
          </p:cNvPr>
          <p:cNvPicPr>
            <a:picLocks noChangeAspect="1"/>
          </p:cNvPicPr>
          <p:nvPr/>
        </p:nvPicPr>
        <p:blipFill>
          <a:blip r:embed="rId15"/>
          <a:stretch>
            <a:fillRect/>
          </a:stretch>
        </p:blipFill>
        <p:spPr>
          <a:xfrm>
            <a:off x="957262" y="18953568"/>
            <a:ext cx="5824538" cy="1574834"/>
          </a:xfrm>
          <a:prstGeom prst="rect">
            <a:avLst/>
          </a:prstGeom>
        </p:spPr>
      </p:pic>
    </p:spTree>
    <p:extLst>
      <p:ext uri="{BB962C8B-B14F-4D97-AF65-F5344CB8AC3E}">
        <p14:creationId xmlns:p14="http://schemas.microsoft.com/office/powerpoint/2010/main" val="119022755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238</TotalTime>
  <Words>1120</Words>
  <Application>Microsoft Macintosh PowerPoint</Application>
  <PresentationFormat>Personalizado</PresentationFormat>
  <Paragraphs>67</Paragraphs>
  <Slides>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Aptos</vt:lpstr>
      <vt:lpstr>Aptos Display</vt:lpstr>
      <vt:lpstr>Arial</vt:lpstr>
      <vt:lpstr>Calibri</vt:lpstr>
      <vt:lpstr>Tema de Office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Angel Ruiz</dc:creator>
  <cp:lastModifiedBy>Angel Ruiz</cp:lastModifiedBy>
  <cp:revision>44</cp:revision>
  <dcterms:created xsi:type="dcterms:W3CDTF">2024-08-03T22:55:02Z</dcterms:created>
  <dcterms:modified xsi:type="dcterms:W3CDTF">2026-05-12T23:57:41Z</dcterms:modified>
</cp:coreProperties>
</file>